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65"/>
  </p:notesMasterIdLst>
  <p:handoutMasterIdLst>
    <p:handoutMasterId r:id="rId66"/>
  </p:handoutMasterIdLst>
  <p:sldIdLst>
    <p:sldId id="279" r:id="rId6"/>
    <p:sldId id="316" r:id="rId7"/>
    <p:sldId id="329" r:id="rId8"/>
    <p:sldId id="364" r:id="rId9"/>
    <p:sldId id="341" r:id="rId10"/>
    <p:sldId id="342" r:id="rId11"/>
    <p:sldId id="339" r:id="rId12"/>
    <p:sldId id="338" r:id="rId13"/>
    <p:sldId id="340" r:id="rId14"/>
    <p:sldId id="345" r:id="rId15"/>
    <p:sldId id="347" r:id="rId16"/>
    <p:sldId id="346" r:id="rId17"/>
    <p:sldId id="366" r:id="rId18"/>
    <p:sldId id="343" r:id="rId19"/>
    <p:sldId id="344" r:id="rId20"/>
    <p:sldId id="323" r:id="rId21"/>
    <p:sldId id="330" r:id="rId22"/>
    <p:sldId id="367" r:id="rId23"/>
    <p:sldId id="334" r:id="rId24"/>
    <p:sldId id="332" r:id="rId25"/>
    <p:sldId id="333" r:id="rId26"/>
    <p:sldId id="335" r:id="rId27"/>
    <p:sldId id="324" r:id="rId28"/>
    <p:sldId id="353" r:id="rId29"/>
    <p:sldId id="354" r:id="rId30"/>
    <p:sldId id="325" r:id="rId31"/>
    <p:sldId id="348" r:id="rId32"/>
    <p:sldId id="349" r:id="rId33"/>
    <p:sldId id="351" r:id="rId34"/>
    <p:sldId id="352" r:id="rId35"/>
    <p:sldId id="368" r:id="rId36"/>
    <p:sldId id="369" r:id="rId37"/>
    <p:sldId id="326" r:id="rId38"/>
    <p:sldId id="359" r:id="rId39"/>
    <p:sldId id="360" r:id="rId40"/>
    <p:sldId id="363" r:id="rId41"/>
    <p:sldId id="361" r:id="rId42"/>
    <p:sldId id="362" r:id="rId43"/>
    <p:sldId id="318" r:id="rId44"/>
    <p:sldId id="320" r:id="rId45"/>
    <p:sldId id="321" r:id="rId46"/>
    <p:sldId id="336" r:id="rId47"/>
    <p:sldId id="337" r:id="rId48"/>
    <p:sldId id="327" r:id="rId49"/>
    <p:sldId id="370" r:id="rId50"/>
    <p:sldId id="371" r:id="rId51"/>
    <p:sldId id="372" r:id="rId52"/>
    <p:sldId id="373" r:id="rId53"/>
    <p:sldId id="374" r:id="rId54"/>
    <p:sldId id="375" r:id="rId55"/>
    <p:sldId id="376" r:id="rId56"/>
    <p:sldId id="377" r:id="rId57"/>
    <p:sldId id="378" r:id="rId58"/>
    <p:sldId id="379" r:id="rId59"/>
    <p:sldId id="380" r:id="rId60"/>
    <p:sldId id="381" r:id="rId61"/>
    <p:sldId id="382" r:id="rId62"/>
    <p:sldId id="383" r:id="rId63"/>
    <p:sldId id="384" r:id="rId64"/>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clrMode="bw"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001E"/>
    <a:srgbClr val="87451D"/>
    <a:srgbClr val="FFFFCC"/>
    <a:srgbClr val="9F002D"/>
    <a:srgbClr val="4C2710"/>
    <a:srgbClr val="1F100B"/>
    <a:srgbClr val="002100"/>
    <a:srgbClr val="2E39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538" autoAdjust="0"/>
    <p:restoredTop sz="95842" autoAdjust="0"/>
  </p:normalViewPr>
  <p:slideViewPr>
    <p:cSldViewPr>
      <p:cViewPr varScale="1">
        <p:scale>
          <a:sx n="82" d="100"/>
          <a:sy n="82" d="100"/>
        </p:scale>
        <p:origin x="1862" y="77"/>
      </p:cViewPr>
      <p:guideLst>
        <p:guide orient="horz" pos="2160"/>
        <p:guide pos="2880"/>
      </p:guideLst>
    </p:cSldViewPr>
  </p:slideViewPr>
  <p:outlineViewPr>
    <p:cViewPr>
      <p:scale>
        <a:sx n="33" d="100"/>
        <a:sy n="33" d="100"/>
      </p:scale>
      <p:origin x="0" y="-5607"/>
    </p:cViewPr>
  </p:outlineViewPr>
  <p:notesTextViewPr>
    <p:cViewPr>
      <p:scale>
        <a:sx n="125" d="100"/>
        <a:sy n="125" d="100"/>
      </p:scale>
      <p:origin x="0" y="0"/>
    </p:cViewPr>
  </p:notesTextViewPr>
  <p:sorterViewPr>
    <p:cViewPr varScale="1">
      <p:scale>
        <a:sx n="1" d="1"/>
        <a:sy n="1" d="1"/>
      </p:scale>
      <p:origin x="0" y="-10190"/>
    </p:cViewPr>
  </p:sorterViewPr>
  <p:notesViewPr>
    <p:cSldViewPr>
      <p:cViewPr>
        <p:scale>
          <a:sx n="90" d="100"/>
          <a:sy n="90" d="100"/>
        </p:scale>
        <p:origin x="3638" y="53"/>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handoutMaster" Target="handoutMasters/handoutMaster1.xml"/><Relationship Id="rId5" Type="http://schemas.openxmlformats.org/officeDocument/2006/relationships/slideMaster" Target="slideMasters/slideMaster1.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oter Placeholder 3"/>
          <p:cNvSpPr>
            <a:spLocks noGrp="1"/>
          </p:cNvSpPr>
          <p:nvPr>
            <p:ph type="ftr" sz="quarter" idx="2"/>
          </p:nvPr>
        </p:nvSpPr>
        <p:spPr>
          <a:xfrm>
            <a:off x="0" y="9281160"/>
            <a:ext cx="3901440" cy="318374"/>
          </a:xfrm>
          <a:prstGeom prst="rect">
            <a:avLst/>
          </a:prstGeom>
        </p:spPr>
        <p:txBody>
          <a:bodyPr vert="horz" lIns="96661" tIns="48331" rIns="96661" bIns="48331" rtlCol="0" anchor="b"/>
          <a:lstStyle>
            <a:lvl1pPr algn="l">
              <a:defRPr sz="1300"/>
            </a:lvl1pPr>
          </a:lstStyle>
          <a:p>
            <a:r>
              <a:rPr lang="en-US" dirty="0"/>
              <a:t>© 2018 Critical Path Training, LLC - All Rights Reserved</a:t>
            </a:r>
          </a:p>
        </p:txBody>
      </p:sp>
      <p:sp>
        <p:nvSpPr>
          <p:cNvPr id="5" name="Slide Number Placeholder 4"/>
          <p:cNvSpPr>
            <a:spLocks noGrp="1"/>
          </p:cNvSpPr>
          <p:nvPr>
            <p:ph type="sldNum" sz="quarter" idx="3"/>
          </p:nvPr>
        </p:nvSpPr>
        <p:spPr>
          <a:xfrm>
            <a:off x="4143587" y="9281160"/>
            <a:ext cx="3169920" cy="318374"/>
          </a:xfrm>
          <a:prstGeom prst="rect">
            <a:avLst/>
          </a:prstGeom>
        </p:spPr>
        <p:txBody>
          <a:bodyPr vert="horz" lIns="96661" tIns="48331" rIns="96661" bIns="48331" rtlCol="0" anchor="b"/>
          <a:lstStyle>
            <a:lvl1pPr algn="r">
              <a:defRPr sz="1300"/>
            </a:lvl1pPr>
          </a:lstStyle>
          <a:p>
            <a:fld id="{E8376170-4F0A-4BF6-8C2A-9A4A0182561F}" type="slidenum">
              <a:rPr lang="en-US" smtClean="0"/>
              <a:pPr/>
              <a:t>‹#›</a:t>
            </a:fld>
            <a:endParaRPr lang="en-US" dirty="0"/>
          </a:p>
        </p:txBody>
      </p:sp>
    </p:spTree>
    <p:extLst>
      <p:ext uri="{BB962C8B-B14F-4D97-AF65-F5344CB8AC3E}">
        <p14:creationId xmlns:p14="http://schemas.microsoft.com/office/powerpoint/2010/main" val="1799029146"/>
      </p:ext>
    </p:extLst>
  </p:cSld>
  <p:clrMap bg1="lt1" tx1="dk1" bg2="lt2" tx2="dk2" accent1="accent1" accent2="accent2" accent3="accent3" accent4="accent4" accent5="accent5" accent6="accent6" hlink="hlink" folHlink="folHlink"/>
  <p:hf/>
</p:handoutMaster>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096963" y="479425"/>
            <a:ext cx="5121275" cy="3841750"/>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451642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module introduces students to the Microsoft Power platform and explains the role of canvas apps, connectors and flows in building business solutions. The module introduces the Common Data Service for Apps (CDSA) and explains how it provides support for creating custom entities and building model-driven apps. Students will create canvas apps with PowerApps Studio and learn to write advanced expressions for screen and control properties. The module examines connectors and data binding and demonstrates using the Start with Data template. Along the way students will learn to build a canvas app for mobile devices that reads and writes customer data to a table inside an Excel workbook in OneDrive </a:t>
            </a:r>
            <a:r>
              <a:rPr lang="en-US" sz="1200" kern="1200">
                <a:solidFill>
                  <a:schemeClr val="tx1"/>
                </a:solidFill>
                <a:effectLst/>
                <a:latin typeface="+mn-lt"/>
                <a:ea typeface="+mn-ea"/>
                <a:cs typeface="+mn-cs"/>
              </a:rPr>
              <a:t>for Business.</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3573418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987296"/>
            <a:ext cx="9144000" cy="4718304"/>
          </a:xfrm>
          <a:prstGeom prst="rect">
            <a:avLst/>
          </a:prstGeom>
        </p:spPr>
      </p:pic>
      <p:sp>
        <p:nvSpPr>
          <p:cNvPr id="5" name="Title 1"/>
          <p:cNvSpPr>
            <a:spLocks noGrp="1"/>
          </p:cNvSpPr>
          <p:nvPr>
            <p:ph type="ctrTitle" hasCustomPrompt="1"/>
          </p:nvPr>
        </p:nvSpPr>
        <p:spPr bwMode="gray">
          <a:xfrm>
            <a:off x="228600" y="457200"/>
            <a:ext cx="8763000" cy="1066800"/>
          </a:xfrm>
        </p:spPr>
        <p:txBody>
          <a:bodyPr anchor="ctr" anchorCtr="0"/>
          <a:lstStyle>
            <a:lvl1pPr algn="l">
              <a:defRPr sz="2800" baseline="0">
                <a:solidFill>
                  <a:srgbClr val="1F100B"/>
                </a:solidFill>
              </a:defRPr>
            </a:lvl1pPr>
          </a:lstStyle>
          <a:p>
            <a:r>
              <a:rPr lang="en-US" dirty="0"/>
              <a:t>Slide Deck Title</a:t>
            </a:r>
          </a:p>
        </p:txBody>
      </p:sp>
      <p:sp>
        <p:nvSpPr>
          <p:cNvPr id="4" name="Rectangle 3"/>
          <p:cNvSpPr/>
          <p:nvPr userDrawn="1"/>
        </p:nvSpPr>
        <p:spPr>
          <a:xfrm>
            <a:off x="0" y="0"/>
            <a:ext cx="9144000" cy="304800"/>
          </a:xfrm>
          <a:prstGeom prst="rect">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0" y="1905000"/>
            <a:ext cx="9144000" cy="152400"/>
          </a:xfrm>
          <a:prstGeom prst="rect">
            <a:avLst/>
          </a:prstGeom>
          <a:ln>
            <a:noFill/>
          </a:ln>
          <a:effectLst>
            <a:innerShdw blurRad="63500" dist="50800" dir="16200000">
              <a:prstClr val="black">
                <a:alpha val="50000"/>
              </a:prstClr>
            </a:inn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91400" y="5223484"/>
            <a:ext cx="1752600" cy="1253515"/>
          </a:xfrm>
          <a:prstGeom prst="rect">
            <a:avLst/>
          </a:prstGeom>
        </p:spPr>
      </p:pic>
      <p:sp>
        <p:nvSpPr>
          <p:cNvPr id="3" name="Rectangle 2"/>
          <p:cNvSpPr/>
          <p:nvPr userDrawn="1"/>
        </p:nvSpPr>
        <p:spPr>
          <a:xfrm>
            <a:off x="0" y="6400800"/>
            <a:ext cx="9144000" cy="152400"/>
          </a:xfrm>
          <a:prstGeom prst="rect">
            <a:avLst/>
          </a:prstGeom>
          <a:ln>
            <a:noFill/>
          </a:ln>
          <a:effectLst>
            <a:innerShdw blurRad="63500" dist="50800" dir="5400000">
              <a:prstClr val="black">
                <a:alpha val="50000"/>
              </a:prstClr>
            </a:inn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5" name="Rectangle 14"/>
          <p:cNvSpPr/>
          <p:nvPr userDrawn="1"/>
        </p:nvSpPr>
        <p:spPr>
          <a:xfrm>
            <a:off x="0" y="6553200"/>
            <a:ext cx="9144000" cy="304800"/>
          </a:xfrm>
          <a:prstGeom prst="rect">
            <a:avLst/>
          </a:prstGeom>
          <a:solidFill>
            <a:schemeClr val="tx2"/>
          </a:solidFill>
          <a:ln>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 Placeholder 16"/>
          <p:cNvSpPr>
            <a:spLocks noGrp="1"/>
          </p:cNvSpPr>
          <p:nvPr>
            <p:ph type="body" sz="quarter" idx="10" hasCustomPrompt="1"/>
          </p:nvPr>
        </p:nvSpPr>
        <p:spPr>
          <a:xfrm>
            <a:off x="228600" y="1524000"/>
            <a:ext cx="8763000" cy="304800"/>
          </a:xfrm>
        </p:spPr>
        <p:txBody>
          <a:bodyPr>
            <a:noAutofit/>
          </a:bodyPr>
          <a:lstStyle>
            <a:lvl1pPr marL="0" indent="0" algn="l" defTabSz="914400" rtl="0" eaLnBrk="1" latinLnBrk="0" hangingPunct="1">
              <a:spcBef>
                <a:spcPct val="20000"/>
              </a:spcBef>
              <a:buClr>
                <a:schemeClr val="tx2"/>
              </a:buClr>
              <a:buSzPct val="100000"/>
              <a:buFont typeface="Wingdings" pitchFamily="2" charset="2"/>
              <a:buNone/>
              <a:defRPr lang="en-US" sz="1800" b="0" i="1" kern="1200" baseline="0" dirty="0" smtClean="0">
                <a:solidFill>
                  <a:srgbClr val="4C2710"/>
                </a:solidFill>
                <a:latin typeface="Arial" pitchFamily="34" charset="0"/>
                <a:ea typeface="+mn-ea"/>
                <a:cs typeface="Arial" pitchFamily="34" charset="0"/>
              </a:defRPr>
            </a:lvl1pPr>
          </a:lstStyle>
          <a:p>
            <a:pPr lvl="0"/>
            <a:r>
              <a:rPr lang="en-US" dirty="0"/>
              <a:t>Module Subtitle (optional)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2400" y="76200"/>
            <a:ext cx="8610600" cy="838200"/>
          </a:xfrm>
        </p:spPr>
        <p:txBody>
          <a:bodyPr/>
          <a:lstStyle>
            <a:lvl1pPr>
              <a:defRPr/>
            </a:lvl1pPr>
          </a:lstStyle>
          <a:p>
            <a:r>
              <a:rPr lang="en-US" dirty="0"/>
              <a:t>Slide Title</a:t>
            </a:r>
          </a:p>
        </p:txBody>
      </p:sp>
      <p:sp>
        <p:nvSpPr>
          <p:cNvPr id="3" name="Content Placeholder 2"/>
          <p:cNvSpPr>
            <a:spLocks noGrp="1"/>
          </p:cNvSpPr>
          <p:nvPr>
            <p:ph idx="1" hasCustomPrompt="1"/>
          </p:nvPr>
        </p:nvSpPr>
        <p:spPr>
          <a:xfrm>
            <a:off x="381000" y="1447800"/>
            <a:ext cx="8382000" cy="5181600"/>
          </a:xfrm>
        </p:spPr>
        <p:txBody>
          <a:bodyPr/>
          <a:lstStyle>
            <a:lvl1pPr marL="347663" indent="-347663">
              <a:spcBef>
                <a:spcPts val="600"/>
              </a:spcBef>
              <a:spcAft>
                <a:spcPts val="200"/>
              </a:spcAft>
              <a:buFont typeface="Arial" pitchFamily="34" charset="0"/>
              <a:buChar char="•"/>
              <a:defRPr>
                <a:latin typeface="+mn-lt"/>
              </a:defRPr>
            </a:lvl1pPr>
            <a:lvl2pPr>
              <a:spcBef>
                <a:spcPts val="300"/>
              </a:spcBef>
              <a:spcAft>
                <a:spcPts val="300"/>
              </a:spcAft>
              <a:defRPr>
                <a:latin typeface="+mn-lt"/>
              </a:defRPr>
            </a:lvl2pPr>
            <a:lvl3pPr marL="1022350" indent="-342900">
              <a:buFont typeface="Arial" pitchFamily="34" charset="0"/>
              <a:buChar char="•"/>
              <a:defRPr b="0">
                <a:latin typeface="+mn-lt"/>
              </a:defRPr>
            </a:lvl3pPr>
            <a:lvl4pPr marL="968375" indent="-285750">
              <a:buFont typeface="Arial" pitchFamily="34" charset="0"/>
              <a:buChar char="•"/>
              <a:defRPr/>
            </a:lvl4pPr>
            <a:lvl5pPr marL="965200" indent="-285750">
              <a:buFont typeface="Arial" pitchFamily="34" charset="0"/>
              <a:buChar char="•"/>
              <a:defRPr/>
            </a:lvl5pPr>
          </a:lstStyle>
          <a:p>
            <a:pPr lvl="0"/>
            <a:r>
              <a:rPr lang="en-US" dirty="0"/>
              <a:t>First level</a:t>
            </a:r>
          </a:p>
          <a:p>
            <a:pPr lvl="1"/>
            <a:r>
              <a:rPr lang="en-US" dirty="0"/>
              <a:t>Second level</a:t>
            </a:r>
          </a:p>
          <a:p>
            <a:pPr lvl="2"/>
            <a:r>
              <a:rPr lang="en-US" dirty="0"/>
              <a:t>Third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Slide Title</a:t>
            </a:r>
          </a:p>
        </p:txBody>
      </p:sp>
      <p:sp>
        <p:nvSpPr>
          <p:cNvPr id="6" name="Table Placeholder 5"/>
          <p:cNvSpPr>
            <a:spLocks noGrp="1"/>
          </p:cNvSpPr>
          <p:nvPr>
            <p:ph type="tbl" sz="quarter" idx="11"/>
          </p:nvPr>
        </p:nvSpPr>
        <p:spPr>
          <a:xfrm>
            <a:off x="457200" y="1600200"/>
            <a:ext cx="8229600" cy="4953000"/>
          </a:xfrm>
        </p:spPr>
        <p:txBody>
          <a:bodyPr/>
          <a:lstStyle/>
          <a:p>
            <a:r>
              <a:rPr lang="en-US" dirty="0"/>
              <a:t>Click icon to add table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Slide Title</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emo Layout">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3">
            <a:extLst>
              <a:ext uri="{28A0092B-C50C-407E-A947-70E740481C1C}">
                <a14:useLocalDpi xmlns:a14="http://schemas.microsoft.com/office/drawing/2010/main" val="0"/>
              </a:ext>
            </a:extLst>
          </a:blip>
          <a:srcRect b="9180"/>
          <a:stretch/>
        </p:blipFill>
        <p:spPr>
          <a:xfrm>
            <a:off x="0" y="-1"/>
            <a:ext cx="9144000" cy="6858001"/>
          </a:xfrm>
          <a:prstGeom prst="rect">
            <a:avLst/>
          </a:prstGeom>
        </p:spPr>
      </p:pic>
      <p:grpSp>
        <p:nvGrpSpPr>
          <p:cNvPr id="12" name="Group 11"/>
          <p:cNvGrpSpPr/>
          <p:nvPr userDrawn="1"/>
        </p:nvGrpSpPr>
        <p:grpSpPr bwMode="invGray">
          <a:xfrm>
            <a:off x="7162800" y="457200"/>
            <a:ext cx="2133600" cy="685800"/>
            <a:chOff x="7162800" y="1600200"/>
            <a:chExt cx="2133600" cy="685800"/>
          </a:xfrm>
        </p:grpSpPr>
        <p:sp>
          <p:nvSpPr>
            <p:cNvPr id="8" name="Rounded Rectangle 7"/>
            <p:cNvSpPr/>
            <p:nvPr userDrawn="1"/>
          </p:nvSpPr>
          <p:spPr bwMode="invGray">
            <a:xfrm>
              <a:off x="7162800" y="1600200"/>
              <a:ext cx="213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userDrawn="1"/>
          </p:nvSpPr>
          <p:spPr bwMode="invGray">
            <a:xfrm>
              <a:off x="7467600" y="1676400"/>
              <a:ext cx="1447800" cy="584775"/>
            </a:xfrm>
            <a:prstGeom prst="rect">
              <a:avLst/>
            </a:prstGeom>
            <a:noFill/>
          </p:spPr>
          <p:txBody>
            <a:bodyPr wrap="squar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sz="32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DEMO</a:t>
              </a:r>
            </a:p>
          </p:txBody>
        </p:sp>
      </p:grpSp>
      <p:sp>
        <p:nvSpPr>
          <p:cNvPr id="10" name="Rounded Rectangle 9"/>
          <p:cNvSpPr/>
          <p:nvPr userDrawn="1"/>
        </p:nvSpPr>
        <p:spPr bwMode="invGray">
          <a:xfrm>
            <a:off x="-152400" y="4495800"/>
            <a:ext cx="6781800" cy="1143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p:cNvSpPr>
            <a:spLocks noGrp="1"/>
          </p:cNvSpPr>
          <p:nvPr>
            <p:ph type="title" hasCustomPrompt="1"/>
          </p:nvPr>
        </p:nvSpPr>
        <p:spPr bwMode="invGray">
          <a:xfrm>
            <a:off x="152400" y="4572000"/>
            <a:ext cx="6324600" cy="990600"/>
          </a:xfrm>
        </p:spPr>
        <p:txBody>
          <a:bodyPr/>
          <a:lstStyle>
            <a:lvl1pPr>
              <a:defRPr b="1">
                <a:latin typeface="+mn-lt"/>
              </a:defRPr>
            </a:lvl1pPr>
          </a:lstStyle>
          <a:p>
            <a:r>
              <a:rPr lang="en-US" dirty="0"/>
              <a:t>Demo Title</a:t>
            </a:r>
          </a:p>
        </p:txBody>
      </p:sp>
    </p:spTree>
    <p:extLst>
      <p:ext uri="{BB962C8B-B14F-4D97-AF65-F5344CB8AC3E}">
        <p14:creationId xmlns:p14="http://schemas.microsoft.com/office/powerpoint/2010/main" val="2389887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100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0-#ppt_w/2"/>
                                          </p:val>
                                        </p:tav>
                                        <p:tav tm="100000">
                                          <p:val>
                                            <p:strVal val="#ppt_x"/>
                                          </p:val>
                                        </p:tav>
                                      </p:tavLst>
                                    </p:anim>
                                    <p:anim calcmode="lin" valueType="num">
                                      <p:cBhvr additive="base">
                                        <p:cTn id="12"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0" grpId="2" animBg="1"/>
      <p:bldP spid="11" grpId="0"/>
    </p:bld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gi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bwMode="black">
          <a:xfrm>
            <a:off x="0" y="0"/>
            <a:ext cx="9144000" cy="990600"/>
          </a:xfrm>
          <a:prstGeom prst="rect">
            <a:avLst/>
          </a:prstGeom>
          <a:solidFill>
            <a:schemeClr val="tx1"/>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bwMode="white">
          <a:xfrm>
            <a:off x="152400" y="76200"/>
            <a:ext cx="8610600" cy="838200"/>
          </a:xfrm>
          <a:prstGeom prst="rect">
            <a:avLst/>
          </a:prstGeom>
        </p:spPr>
        <p:txBody>
          <a:bodyPr vert="horz" lIns="91440" tIns="45720" rIns="91440" bIns="45720" rtlCol="0" anchor="ctr">
            <a:noAutofit/>
          </a:bodyPr>
          <a:lstStyle/>
          <a:p>
            <a:r>
              <a:rPr lang="en-US" dirty="0"/>
              <a:t>Slide Title</a:t>
            </a:r>
          </a:p>
        </p:txBody>
      </p:sp>
      <p:sp>
        <p:nvSpPr>
          <p:cNvPr id="3" name="Text Placeholder 2"/>
          <p:cNvSpPr>
            <a:spLocks noGrp="1"/>
          </p:cNvSpPr>
          <p:nvPr>
            <p:ph type="body" idx="1"/>
          </p:nvPr>
        </p:nvSpPr>
        <p:spPr>
          <a:xfrm>
            <a:off x="381000" y="1447800"/>
            <a:ext cx="8382000" cy="5181600"/>
          </a:xfrm>
          <a:prstGeom prst="rect">
            <a:avLst/>
          </a:prstGeom>
        </p:spPr>
        <p:txBody>
          <a:bodyPr vert="horz" lIns="91440" tIns="45720" rIns="91440" bIns="45720" rtlCol="0">
            <a:normAutofit/>
          </a:bodyPr>
          <a:lstStyle/>
          <a:p>
            <a:pPr lvl="0"/>
            <a:r>
              <a:rPr lang="en-US" dirty="0"/>
              <a:t>First level</a:t>
            </a:r>
          </a:p>
          <a:p>
            <a:pPr lvl="1"/>
            <a:r>
              <a:rPr lang="en-US" dirty="0"/>
              <a:t>Second level</a:t>
            </a:r>
          </a:p>
          <a:p>
            <a:pPr lvl="2"/>
            <a:r>
              <a:rPr lang="en-US" dirty="0"/>
              <a:t>Third level</a:t>
            </a:r>
          </a:p>
        </p:txBody>
      </p:sp>
      <p:sp>
        <p:nvSpPr>
          <p:cNvPr id="13" name="Rectangle 12"/>
          <p:cNvSpPr/>
          <p:nvPr/>
        </p:nvSpPr>
        <p:spPr bwMode="hidden">
          <a:xfrm>
            <a:off x="0" y="990600"/>
            <a:ext cx="9144000" cy="45719"/>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Rectangle 13"/>
          <p:cNvSpPr/>
          <p:nvPr/>
        </p:nvSpPr>
        <p:spPr bwMode="hidden">
          <a:xfrm>
            <a:off x="0" y="6812280"/>
            <a:ext cx="9144000" cy="4572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 name="Rectangle 14"/>
          <p:cNvSpPr/>
          <p:nvPr/>
        </p:nvSpPr>
        <p:spPr bwMode="hidden">
          <a:xfrm>
            <a:off x="9098281" y="990600"/>
            <a:ext cx="45719" cy="586740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Rectangle 15"/>
          <p:cNvSpPr/>
          <p:nvPr/>
        </p:nvSpPr>
        <p:spPr bwMode="hidden">
          <a:xfrm>
            <a:off x="0" y="990600"/>
            <a:ext cx="45719" cy="586740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12" name="Group 11"/>
          <p:cNvGrpSpPr/>
          <p:nvPr/>
        </p:nvGrpSpPr>
        <p:grpSpPr>
          <a:xfrm>
            <a:off x="8615362" y="6379369"/>
            <a:ext cx="353784" cy="328514"/>
            <a:chOff x="8615362" y="6379369"/>
            <a:chExt cx="353784" cy="328514"/>
          </a:xfrm>
        </p:grpSpPr>
        <p:pic>
          <p:nvPicPr>
            <p:cNvPr id="17" name="Picture 16" descr="CPT_Arrows_Trans.gif"/>
            <p:cNvPicPr>
              <a:picLocks noChangeAspect="1"/>
            </p:cNvPicPr>
            <p:nvPr/>
          </p:nvPicPr>
          <p:blipFill>
            <a:blip r:embed="rId7" cstate="print"/>
            <a:stretch>
              <a:fillRect/>
            </a:stretch>
          </p:blipFill>
          <p:spPr>
            <a:xfrm>
              <a:off x="8658627" y="6397618"/>
              <a:ext cx="291352" cy="287450"/>
            </a:xfrm>
            <a:prstGeom prst="rect">
              <a:avLst/>
            </a:prstGeom>
            <a:ln w="38100" cap="sq">
              <a:noFill/>
              <a:prstDash val="solid"/>
              <a:miter lim="800000"/>
            </a:ln>
            <a:effectLst/>
            <a:scene3d>
              <a:camera prst="perspectiveFront"/>
              <a:lightRig rig="threePt" dir="t"/>
            </a:scene3d>
          </p:spPr>
        </p:pic>
        <p:sp>
          <p:nvSpPr>
            <p:cNvPr id="19" name="Rectangle 18"/>
            <p:cNvSpPr/>
            <p:nvPr userDrawn="1"/>
          </p:nvSpPr>
          <p:spPr bwMode="hidden">
            <a:xfrm>
              <a:off x="8615362" y="6379369"/>
              <a:ext cx="353784" cy="328514"/>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8" r:id="rId4"/>
    <p:sldLayoutId id="2147483659" r:id="rId5"/>
  </p:sldLayoutIdLst>
  <p:hf sldNum="0" hdr="0" ftr="0" dt="0"/>
  <p:txStyles>
    <p:titleStyle>
      <a:lvl1pPr algn="l" defTabSz="914400" rtl="0" eaLnBrk="1" latinLnBrk="0" hangingPunct="1">
        <a:spcBef>
          <a:spcPct val="0"/>
        </a:spcBef>
        <a:buNone/>
        <a:defRPr sz="2800" kern="1200">
          <a:solidFill>
            <a:schemeClr val="bg1"/>
          </a:solidFill>
          <a:latin typeface="+mj-lt"/>
          <a:ea typeface="+mj-ea"/>
          <a:cs typeface="+mj-cs"/>
        </a:defRPr>
      </a:lvl1pPr>
    </p:titleStyle>
    <p:bodyStyle>
      <a:lvl1pPr marL="347663" indent="-347663" algn="l" defTabSz="914400" rtl="0" eaLnBrk="1" latinLnBrk="0" hangingPunct="1">
        <a:spcBef>
          <a:spcPct val="20000"/>
        </a:spcBef>
        <a:buClr>
          <a:schemeClr val="tx2"/>
        </a:buClr>
        <a:buSzPct val="100000"/>
        <a:buFont typeface="Wingdings" pitchFamily="2" charset="2"/>
        <a:buChar char="§"/>
        <a:defRPr sz="2800" kern="1200">
          <a:solidFill>
            <a:schemeClr val="tx1"/>
          </a:solidFill>
          <a:latin typeface="Arial" pitchFamily="34" charset="0"/>
          <a:ea typeface="+mn-ea"/>
          <a:cs typeface="Arial" pitchFamily="34" charset="0"/>
        </a:defRPr>
      </a:lvl1pPr>
      <a:lvl2pPr marL="682625" indent="-334963" algn="l" defTabSz="914400" rtl="0" eaLnBrk="1" latinLnBrk="0" hangingPunct="1">
        <a:spcBef>
          <a:spcPct val="20000"/>
        </a:spcBef>
        <a:buClr>
          <a:schemeClr val="accent6"/>
        </a:buClr>
        <a:buFont typeface="Arial" pitchFamily="34" charset="0"/>
        <a:buChar char="•"/>
        <a:defRPr sz="2400" kern="1200">
          <a:solidFill>
            <a:schemeClr val="tx1"/>
          </a:solidFill>
          <a:latin typeface="Arial" pitchFamily="34" charset="0"/>
          <a:ea typeface="+mn-ea"/>
          <a:cs typeface="Arial" pitchFamily="34" charset="0"/>
        </a:defRPr>
      </a:lvl2pPr>
      <a:lvl3pPr marL="1022350" indent="-342900" algn="l" defTabSz="914400" rtl="0" eaLnBrk="1" latinLnBrk="0" hangingPunct="1">
        <a:spcBef>
          <a:spcPct val="20000"/>
        </a:spcBef>
        <a:buFont typeface="Arial" pitchFamily="34" charset="0"/>
        <a:buChar char="•"/>
        <a:defRPr sz="2000" b="1" kern="1200">
          <a:solidFill>
            <a:schemeClr val="tx1"/>
          </a:solidFill>
          <a:latin typeface="Lucida Console" pitchFamily="49" charset="0"/>
          <a:ea typeface="+mn-ea"/>
          <a:cs typeface="+mn-cs"/>
        </a:defRPr>
      </a:lvl3pPr>
      <a:lvl4pPr marL="682625" indent="0" algn="l" defTabSz="914400" rtl="0" eaLnBrk="1" latinLnBrk="0" hangingPunct="1">
        <a:spcBef>
          <a:spcPct val="20000"/>
        </a:spcBef>
        <a:buFontTx/>
        <a:buNone/>
        <a:defRPr sz="1800" b="1" kern="1200">
          <a:solidFill>
            <a:schemeClr val="accent1">
              <a:lumMod val="75000"/>
            </a:schemeClr>
          </a:solidFill>
          <a:latin typeface="Lucida Console" pitchFamily="49" charset="0"/>
          <a:ea typeface="+mn-ea"/>
          <a:cs typeface="+mn-cs"/>
        </a:defRPr>
      </a:lvl4pPr>
      <a:lvl5pPr marL="679450" indent="3175" algn="l" defTabSz="914400" rtl="0" eaLnBrk="1" latinLnBrk="0" hangingPunct="1">
        <a:spcBef>
          <a:spcPct val="20000"/>
        </a:spcBef>
        <a:buFontTx/>
        <a:buNone/>
        <a:defRPr sz="1600" b="1" i="0" kern="1200">
          <a:solidFill>
            <a:schemeClr val="tx1"/>
          </a:solidFill>
          <a:latin typeface="Lucida Console" pitchFamily="49"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4.xml"/><Relationship Id="rId4" Type="http://schemas.openxmlformats.org/officeDocument/2006/relationships/image" Target="../media/image40.png"/></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youtube.com/watch?v=egfnaXIqpwU" TargetMode="External"/><Relationship Id="rId2" Type="http://schemas.openxmlformats.org/officeDocument/2006/relationships/hyperlink" Target="https://www.youtube.com/watch?v=8Zx2RBhwV4I"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hyperlink" Target="https://shopify.github.io/liquid/"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docs.microsoft.com/en-us/powerapps/maker/portals/liquid/liquid-overview"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 y="457200"/>
            <a:ext cx="8763000" cy="1295400"/>
          </a:xfrm>
        </p:spPr>
        <p:txBody>
          <a:bodyPr/>
          <a:lstStyle/>
          <a:p>
            <a:r>
              <a:rPr lang="en-US" sz="2600" dirty="0"/>
              <a:t>Designing and Developing PowerApps Portals</a:t>
            </a:r>
          </a:p>
        </p:txBody>
      </p:sp>
    </p:spTree>
    <p:extLst>
      <p:ext uri="{BB962C8B-B14F-4D97-AF65-F5344CB8AC3E}">
        <p14:creationId xmlns:p14="http://schemas.microsoft.com/office/powerpoint/2010/main" val="530827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E244C-2AD5-4028-9AF7-CE5FE6177A45}"/>
              </a:ext>
            </a:extLst>
          </p:cNvPr>
          <p:cNvSpPr>
            <a:spLocks noGrp="1"/>
          </p:cNvSpPr>
          <p:nvPr>
            <p:ph type="title"/>
          </p:nvPr>
        </p:nvSpPr>
        <p:spPr/>
        <p:txBody>
          <a:bodyPr/>
          <a:lstStyle/>
          <a:p>
            <a:r>
              <a:rPr lang="en-US" dirty="0"/>
              <a:t>Portal Apps</a:t>
            </a:r>
          </a:p>
        </p:txBody>
      </p:sp>
      <p:sp>
        <p:nvSpPr>
          <p:cNvPr id="4" name="Content Placeholder 3">
            <a:extLst>
              <a:ext uri="{FF2B5EF4-FFF2-40B4-BE49-F238E27FC236}">
                <a16:creationId xmlns:a16="http://schemas.microsoft.com/office/drawing/2014/main" id="{846530BD-A3F4-4C6F-83AF-560F0E8D0C81}"/>
              </a:ext>
            </a:extLst>
          </p:cNvPr>
          <p:cNvSpPr>
            <a:spLocks noGrp="1"/>
          </p:cNvSpPr>
          <p:nvPr>
            <p:ph idx="1"/>
          </p:nvPr>
        </p:nvSpPr>
        <p:spPr/>
        <p:txBody>
          <a:bodyPr/>
          <a:lstStyle/>
          <a:p>
            <a:r>
              <a:rPr lang="en-US" dirty="0"/>
              <a:t>Provisioning a portal creates two applications</a:t>
            </a:r>
          </a:p>
          <a:p>
            <a:pPr lvl="1"/>
            <a:r>
              <a:rPr lang="en-US" dirty="0"/>
              <a:t>PowerApps portal</a:t>
            </a:r>
          </a:p>
          <a:p>
            <a:pPr lvl="1"/>
            <a:r>
              <a:rPr lang="en-US" dirty="0"/>
              <a:t>Model-driven app named </a:t>
            </a:r>
            <a:r>
              <a:rPr lang="en-US" b="1" dirty="0"/>
              <a:t>Portal Management</a:t>
            </a:r>
          </a:p>
        </p:txBody>
      </p:sp>
      <p:pic>
        <p:nvPicPr>
          <p:cNvPr id="3" name="Picture 2">
            <a:extLst>
              <a:ext uri="{FF2B5EF4-FFF2-40B4-BE49-F238E27FC236}">
                <a16:creationId xmlns:a16="http://schemas.microsoft.com/office/drawing/2014/main" id="{0A0EF815-E5B8-4A8D-B130-90BAEA5AAB81}"/>
              </a:ext>
            </a:extLst>
          </p:cNvPr>
          <p:cNvPicPr>
            <a:picLocks noChangeAspect="1"/>
          </p:cNvPicPr>
          <p:nvPr/>
        </p:nvPicPr>
        <p:blipFill>
          <a:blip r:embed="rId2"/>
          <a:stretch>
            <a:fillRect/>
          </a:stretch>
        </p:blipFill>
        <p:spPr>
          <a:xfrm>
            <a:off x="1143000" y="2971800"/>
            <a:ext cx="6934200" cy="2275867"/>
          </a:xfrm>
          <a:prstGeom prst="rect">
            <a:avLst/>
          </a:prstGeom>
          <a:ln>
            <a:solidFill>
              <a:schemeClr val="tx1">
                <a:lumMod val="50000"/>
                <a:lumOff val="50000"/>
              </a:schemeClr>
            </a:solidFill>
          </a:ln>
        </p:spPr>
      </p:pic>
    </p:spTree>
    <p:extLst>
      <p:ext uri="{BB962C8B-B14F-4D97-AF65-F5344CB8AC3E}">
        <p14:creationId xmlns:p14="http://schemas.microsoft.com/office/powerpoint/2010/main" val="1944597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88F96-52B7-4098-B0B8-72C42C870119}"/>
              </a:ext>
            </a:extLst>
          </p:cNvPr>
          <p:cNvSpPr>
            <a:spLocks noGrp="1"/>
          </p:cNvSpPr>
          <p:nvPr>
            <p:ph type="title"/>
          </p:nvPr>
        </p:nvSpPr>
        <p:spPr>
          <a:xfrm>
            <a:off x="152400" y="76200"/>
            <a:ext cx="8610600" cy="838200"/>
          </a:xfrm>
        </p:spPr>
        <p:txBody>
          <a:bodyPr/>
          <a:lstStyle/>
          <a:p>
            <a:r>
              <a:rPr lang="en-US" dirty="0"/>
              <a:t>Launching the Portal</a:t>
            </a:r>
          </a:p>
        </p:txBody>
      </p:sp>
      <p:pic>
        <p:nvPicPr>
          <p:cNvPr id="5" name="Picture 4">
            <a:extLst>
              <a:ext uri="{FF2B5EF4-FFF2-40B4-BE49-F238E27FC236}">
                <a16:creationId xmlns:a16="http://schemas.microsoft.com/office/drawing/2014/main" id="{A4703E0C-8AAB-412E-A5F7-348A1CE3ADB8}"/>
              </a:ext>
            </a:extLst>
          </p:cNvPr>
          <p:cNvPicPr>
            <a:picLocks noChangeAspect="1"/>
          </p:cNvPicPr>
          <p:nvPr/>
        </p:nvPicPr>
        <p:blipFill>
          <a:blip r:embed="rId2"/>
          <a:stretch>
            <a:fillRect/>
          </a:stretch>
        </p:blipFill>
        <p:spPr>
          <a:xfrm>
            <a:off x="152400" y="1371600"/>
            <a:ext cx="4114800" cy="1350514"/>
          </a:xfrm>
          <a:prstGeom prst="rect">
            <a:avLst/>
          </a:prstGeom>
          <a:ln>
            <a:solidFill>
              <a:schemeClr val="tx1">
                <a:lumMod val="50000"/>
                <a:lumOff val="50000"/>
              </a:schemeClr>
            </a:solidFill>
          </a:ln>
        </p:spPr>
      </p:pic>
      <p:sp>
        <p:nvSpPr>
          <p:cNvPr id="3" name="Arrow: Right 2">
            <a:extLst>
              <a:ext uri="{FF2B5EF4-FFF2-40B4-BE49-F238E27FC236}">
                <a16:creationId xmlns:a16="http://schemas.microsoft.com/office/drawing/2014/main" id="{DF307477-F569-4336-9138-69F1675D17F4}"/>
              </a:ext>
            </a:extLst>
          </p:cNvPr>
          <p:cNvSpPr/>
          <p:nvPr/>
        </p:nvSpPr>
        <p:spPr>
          <a:xfrm>
            <a:off x="864108" y="2446020"/>
            <a:ext cx="381000" cy="228600"/>
          </a:xfrm>
          <a:prstGeom prst="rightArrow">
            <a:avLst/>
          </a:prstGeom>
          <a:solidFill>
            <a:schemeClr val="accent2"/>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096C066-CB3E-4AD1-B5C9-B347BFC8319F}"/>
              </a:ext>
            </a:extLst>
          </p:cNvPr>
          <p:cNvPicPr>
            <a:picLocks noChangeAspect="1"/>
          </p:cNvPicPr>
          <p:nvPr/>
        </p:nvPicPr>
        <p:blipFill>
          <a:blip r:embed="rId3"/>
          <a:stretch>
            <a:fillRect/>
          </a:stretch>
        </p:blipFill>
        <p:spPr>
          <a:xfrm>
            <a:off x="1752600" y="2135348"/>
            <a:ext cx="7239000" cy="4591539"/>
          </a:xfrm>
          <a:prstGeom prst="rect">
            <a:avLst/>
          </a:prstGeom>
          <a:ln>
            <a:solidFill>
              <a:schemeClr val="tx1">
                <a:lumMod val="50000"/>
                <a:lumOff val="50000"/>
              </a:schemeClr>
            </a:solidFill>
          </a:ln>
        </p:spPr>
      </p:pic>
    </p:spTree>
    <p:extLst>
      <p:ext uri="{BB962C8B-B14F-4D97-AF65-F5344CB8AC3E}">
        <p14:creationId xmlns:p14="http://schemas.microsoft.com/office/powerpoint/2010/main" val="2492770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19CFD-284C-477C-81F0-9EF475B6CD42}"/>
              </a:ext>
            </a:extLst>
          </p:cNvPr>
          <p:cNvSpPr>
            <a:spLocks noGrp="1"/>
          </p:cNvSpPr>
          <p:nvPr>
            <p:ph type="title"/>
          </p:nvPr>
        </p:nvSpPr>
        <p:spPr/>
        <p:txBody>
          <a:bodyPr/>
          <a:lstStyle/>
          <a:p>
            <a:r>
              <a:rPr lang="en-US" dirty="0"/>
              <a:t>Solutions Installed to Support Portals</a:t>
            </a:r>
          </a:p>
        </p:txBody>
      </p:sp>
      <p:sp>
        <p:nvSpPr>
          <p:cNvPr id="4" name="Content Placeholder 3">
            <a:extLst>
              <a:ext uri="{FF2B5EF4-FFF2-40B4-BE49-F238E27FC236}">
                <a16:creationId xmlns:a16="http://schemas.microsoft.com/office/drawing/2014/main" id="{DF0AFA07-6DA8-4A3C-A88D-7B834C11BC2A}"/>
              </a:ext>
            </a:extLst>
          </p:cNvPr>
          <p:cNvSpPr>
            <a:spLocks noGrp="1"/>
          </p:cNvSpPr>
          <p:nvPr>
            <p:ph idx="1"/>
          </p:nvPr>
        </p:nvSpPr>
        <p:spPr/>
        <p:txBody>
          <a:bodyPr>
            <a:normAutofit/>
          </a:bodyPr>
          <a:lstStyle/>
          <a:p>
            <a:r>
              <a:rPr lang="en-US" sz="2400" dirty="0"/>
              <a:t>Creation of portal triggers installation of ADX solutions</a:t>
            </a:r>
          </a:p>
        </p:txBody>
      </p:sp>
      <p:pic>
        <p:nvPicPr>
          <p:cNvPr id="3" name="Picture 2">
            <a:extLst>
              <a:ext uri="{FF2B5EF4-FFF2-40B4-BE49-F238E27FC236}">
                <a16:creationId xmlns:a16="http://schemas.microsoft.com/office/drawing/2014/main" id="{1A895194-4DDD-4D17-BCE0-4662C19577BF}"/>
              </a:ext>
            </a:extLst>
          </p:cNvPr>
          <p:cNvPicPr>
            <a:picLocks noChangeAspect="1"/>
          </p:cNvPicPr>
          <p:nvPr/>
        </p:nvPicPr>
        <p:blipFill>
          <a:blip r:embed="rId2"/>
          <a:stretch>
            <a:fillRect/>
          </a:stretch>
        </p:blipFill>
        <p:spPr>
          <a:xfrm>
            <a:off x="914400" y="1981200"/>
            <a:ext cx="6547483" cy="4572000"/>
          </a:xfrm>
          <a:prstGeom prst="rect">
            <a:avLst/>
          </a:prstGeom>
          <a:ln>
            <a:solidFill>
              <a:schemeClr val="tx1">
                <a:lumMod val="50000"/>
                <a:lumOff val="50000"/>
              </a:schemeClr>
            </a:solidFill>
          </a:ln>
        </p:spPr>
      </p:pic>
    </p:spTree>
    <p:extLst>
      <p:ext uri="{BB962C8B-B14F-4D97-AF65-F5344CB8AC3E}">
        <p14:creationId xmlns:p14="http://schemas.microsoft.com/office/powerpoint/2010/main" val="22876971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9F658-77BA-4622-812A-404A792AD385}"/>
              </a:ext>
            </a:extLst>
          </p:cNvPr>
          <p:cNvSpPr>
            <a:spLocks noGrp="1"/>
          </p:cNvSpPr>
          <p:nvPr>
            <p:ph type="title"/>
          </p:nvPr>
        </p:nvSpPr>
        <p:spPr/>
        <p:txBody>
          <a:bodyPr/>
          <a:lstStyle/>
          <a:p>
            <a:r>
              <a:rPr lang="en-US" dirty="0"/>
              <a:t>PowerApps Portal Entities</a:t>
            </a:r>
          </a:p>
        </p:txBody>
      </p:sp>
      <p:grpSp>
        <p:nvGrpSpPr>
          <p:cNvPr id="9" name="Group 8">
            <a:extLst>
              <a:ext uri="{FF2B5EF4-FFF2-40B4-BE49-F238E27FC236}">
                <a16:creationId xmlns:a16="http://schemas.microsoft.com/office/drawing/2014/main" id="{790D7504-3760-4CE1-A35D-DD87A11F1D0E}"/>
              </a:ext>
            </a:extLst>
          </p:cNvPr>
          <p:cNvGrpSpPr/>
          <p:nvPr/>
        </p:nvGrpSpPr>
        <p:grpSpPr>
          <a:xfrm>
            <a:off x="762000" y="1219200"/>
            <a:ext cx="2895600" cy="5491023"/>
            <a:chOff x="152400" y="1295400"/>
            <a:chExt cx="2937029" cy="5569586"/>
          </a:xfrm>
          <a:solidFill>
            <a:schemeClr val="tx1"/>
          </a:solidFill>
        </p:grpSpPr>
        <p:pic>
          <p:nvPicPr>
            <p:cNvPr id="3" name="Picture 2">
              <a:extLst>
                <a:ext uri="{FF2B5EF4-FFF2-40B4-BE49-F238E27FC236}">
                  <a16:creationId xmlns:a16="http://schemas.microsoft.com/office/drawing/2014/main" id="{FA49D0B5-7A9D-41AD-AFB7-027689A8AB93}"/>
                </a:ext>
              </a:extLst>
            </p:cNvPr>
            <p:cNvPicPr>
              <a:picLocks noChangeAspect="1"/>
            </p:cNvPicPr>
            <p:nvPr/>
          </p:nvPicPr>
          <p:blipFill>
            <a:blip r:embed="rId2"/>
            <a:stretch>
              <a:fillRect/>
            </a:stretch>
          </p:blipFill>
          <p:spPr>
            <a:xfrm>
              <a:off x="228600" y="1295400"/>
              <a:ext cx="2748754" cy="2514600"/>
            </a:xfrm>
            <a:prstGeom prst="rect">
              <a:avLst/>
            </a:prstGeom>
            <a:grpFill/>
          </p:spPr>
        </p:pic>
        <p:pic>
          <p:nvPicPr>
            <p:cNvPr id="5" name="Picture 4">
              <a:extLst>
                <a:ext uri="{FF2B5EF4-FFF2-40B4-BE49-F238E27FC236}">
                  <a16:creationId xmlns:a16="http://schemas.microsoft.com/office/drawing/2014/main" id="{321A761C-EE8C-4C76-BBB0-2A4644B5B4D6}"/>
                </a:ext>
              </a:extLst>
            </p:cNvPr>
            <p:cNvPicPr>
              <a:picLocks noChangeAspect="1"/>
            </p:cNvPicPr>
            <p:nvPr/>
          </p:nvPicPr>
          <p:blipFill rotWithShape="1">
            <a:blip r:embed="rId3"/>
            <a:srcRect b="8206"/>
            <a:stretch/>
          </p:blipFill>
          <p:spPr>
            <a:xfrm>
              <a:off x="152400" y="3733800"/>
              <a:ext cx="2805918" cy="2209800"/>
            </a:xfrm>
            <a:prstGeom prst="rect">
              <a:avLst/>
            </a:prstGeom>
            <a:grpFill/>
          </p:spPr>
        </p:pic>
        <p:pic>
          <p:nvPicPr>
            <p:cNvPr id="8" name="Picture 7">
              <a:extLst>
                <a:ext uri="{FF2B5EF4-FFF2-40B4-BE49-F238E27FC236}">
                  <a16:creationId xmlns:a16="http://schemas.microsoft.com/office/drawing/2014/main" id="{8FF1F23E-BD1F-48F4-9B55-3B130F4F23A2}"/>
                </a:ext>
              </a:extLst>
            </p:cNvPr>
            <p:cNvPicPr>
              <a:picLocks noChangeAspect="1"/>
            </p:cNvPicPr>
            <p:nvPr/>
          </p:nvPicPr>
          <p:blipFill rotWithShape="1">
            <a:blip r:embed="rId4"/>
            <a:srcRect b="42993"/>
            <a:stretch/>
          </p:blipFill>
          <p:spPr>
            <a:xfrm>
              <a:off x="264110" y="5962835"/>
              <a:ext cx="2825319" cy="902151"/>
            </a:xfrm>
            <a:prstGeom prst="rect">
              <a:avLst/>
            </a:prstGeom>
            <a:grpFill/>
          </p:spPr>
        </p:pic>
      </p:grpSp>
      <p:grpSp>
        <p:nvGrpSpPr>
          <p:cNvPr id="11" name="Group 10">
            <a:extLst>
              <a:ext uri="{FF2B5EF4-FFF2-40B4-BE49-F238E27FC236}">
                <a16:creationId xmlns:a16="http://schemas.microsoft.com/office/drawing/2014/main" id="{98B1EBEB-6C49-4E07-93D3-285C78D1ADC7}"/>
              </a:ext>
            </a:extLst>
          </p:cNvPr>
          <p:cNvGrpSpPr/>
          <p:nvPr/>
        </p:nvGrpSpPr>
        <p:grpSpPr>
          <a:xfrm>
            <a:off x="4267200" y="1219200"/>
            <a:ext cx="3146297" cy="5410200"/>
            <a:chOff x="5029200" y="1371600"/>
            <a:chExt cx="3057669" cy="5257800"/>
          </a:xfrm>
        </p:grpSpPr>
        <p:pic>
          <p:nvPicPr>
            <p:cNvPr id="6" name="Picture 5">
              <a:extLst>
                <a:ext uri="{FF2B5EF4-FFF2-40B4-BE49-F238E27FC236}">
                  <a16:creationId xmlns:a16="http://schemas.microsoft.com/office/drawing/2014/main" id="{EBF62CEC-65A7-4C75-9D9B-E847A12FFFF6}"/>
                </a:ext>
              </a:extLst>
            </p:cNvPr>
            <p:cNvPicPr>
              <a:picLocks noChangeAspect="1"/>
            </p:cNvPicPr>
            <p:nvPr/>
          </p:nvPicPr>
          <p:blipFill rotWithShape="1">
            <a:blip r:embed="rId4"/>
            <a:srcRect t="54740" r="59110"/>
            <a:stretch/>
          </p:blipFill>
          <p:spPr>
            <a:xfrm>
              <a:off x="5105401" y="1371600"/>
              <a:ext cx="1339788" cy="830655"/>
            </a:xfrm>
            <a:prstGeom prst="rect">
              <a:avLst/>
            </a:prstGeom>
          </p:spPr>
        </p:pic>
        <p:pic>
          <p:nvPicPr>
            <p:cNvPr id="7" name="Picture 6">
              <a:extLst>
                <a:ext uri="{FF2B5EF4-FFF2-40B4-BE49-F238E27FC236}">
                  <a16:creationId xmlns:a16="http://schemas.microsoft.com/office/drawing/2014/main" id="{1037D548-676B-43B8-A450-BB531EA69341}"/>
                </a:ext>
              </a:extLst>
            </p:cNvPr>
            <p:cNvPicPr>
              <a:picLocks noChangeAspect="1"/>
            </p:cNvPicPr>
            <p:nvPr/>
          </p:nvPicPr>
          <p:blipFill>
            <a:blip r:embed="rId5"/>
            <a:stretch>
              <a:fillRect/>
            </a:stretch>
          </p:blipFill>
          <p:spPr>
            <a:xfrm>
              <a:off x="5029200" y="2209800"/>
              <a:ext cx="3057669" cy="4419600"/>
            </a:xfrm>
            <a:prstGeom prst="rect">
              <a:avLst/>
            </a:prstGeom>
          </p:spPr>
        </p:pic>
        <p:pic>
          <p:nvPicPr>
            <p:cNvPr id="10" name="Picture 9">
              <a:extLst>
                <a:ext uri="{FF2B5EF4-FFF2-40B4-BE49-F238E27FC236}">
                  <a16:creationId xmlns:a16="http://schemas.microsoft.com/office/drawing/2014/main" id="{19AEEA60-3079-4C47-A5EF-72F992B32BE9}"/>
                </a:ext>
              </a:extLst>
            </p:cNvPr>
            <p:cNvPicPr>
              <a:picLocks noChangeAspect="1"/>
            </p:cNvPicPr>
            <p:nvPr/>
          </p:nvPicPr>
          <p:blipFill rotWithShape="1">
            <a:blip r:embed="rId4"/>
            <a:srcRect l="44525" t="54740"/>
            <a:stretch/>
          </p:blipFill>
          <p:spPr>
            <a:xfrm>
              <a:off x="6248400" y="1371600"/>
              <a:ext cx="1817704" cy="830655"/>
            </a:xfrm>
            <a:prstGeom prst="rect">
              <a:avLst/>
            </a:prstGeom>
          </p:spPr>
        </p:pic>
      </p:grpSp>
      <p:sp>
        <p:nvSpPr>
          <p:cNvPr id="12" name="Rectangle 11">
            <a:extLst>
              <a:ext uri="{FF2B5EF4-FFF2-40B4-BE49-F238E27FC236}">
                <a16:creationId xmlns:a16="http://schemas.microsoft.com/office/drawing/2014/main" id="{94A350C7-0055-4964-87EF-21926C224545}"/>
              </a:ext>
            </a:extLst>
          </p:cNvPr>
          <p:cNvSpPr/>
          <p:nvPr/>
        </p:nvSpPr>
        <p:spPr>
          <a:xfrm>
            <a:off x="762000" y="1219200"/>
            <a:ext cx="3124200" cy="548640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988AD7E-D6AD-4385-8B80-3FD9EFEB62AA}"/>
              </a:ext>
            </a:extLst>
          </p:cNvPr>
          <p:cNvSpPr/>
          <p:nvPr/>
        </p:nvSpPr>
        <p:spPr>
          <a:xfrm>
            <a:off x="4267200" y="1219200"/>
            <a:ext cx="3124200" cy="548640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03744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09129-B10D-4B22-97B4-26125F65A6D9}"/>
              </a:ext>
            </a:extLst>
          </p:cNvPr>
          <p:cNvSpPr>
            <a:spLocks noGrp="1"/>
          </p:cNvSpPr>
          <p:nvPr>
            <p:ph type="title"/>
          </p:nvPr>
        </p:nvSpPr>
        <p:spPr/>
        <p:txBody>
          <a:bodyPr/>
          <a:lstStyle/>
          <a:p>
            <a:r>
              <a:rPr lang="en-US" dirty="0"/>
              <a:t>Portal Templates</a:t>
            </a:r>
          </a:p>
        </p:txBody>
      </p:sp>
      <p:sp>
        <p:nvSpPr>
          <p:cNvPr id="3" name="Content Placeholder 2">
            <a:extLst>
              <a:ext uri="{FF2B5EF4-FFF2-40B4-BE49-F238E27FC236}">
                <a16:creationId xmlns:a16="http://schemas.microsoft.com/office/drawing/2014/main" id="{3D1CE700-A201-475C-904B-C5DA5F2B2B83}"/>
              </a:ext>
            </a:extLst>
          </p:cNvPr>
          <p:cNvSpPr>
            <a:spLocks noGrp="1"/>
          </p:cNvSpPr>
          <p:nvPr>
            <p:ph idx="1"/>
          </p:nvPr>
        </p:nvSpPr>
        <p:spPr/>
        <p:txBody>
          <a:bodyPr>
            <a:normAutofit/>
          </a:bodyPr>
          <a:lstStyle/>
          <a:p>
            <a:r>
              <a:rPr lang="en-US" sz="2200" b="1" dirty="0"/>
              <a:t>Customer self-service portal</a:t>
            </a:r>
          </a:p>
          <a:p>
            <a:pPr lvl="1"/>
            <a:r>
              <a:rPr lang="en-US" sz="1800" dirty="0"/>
              <a:t>Provides customers with access info, support resources and order status</a:t>
            </a:r>
          </a:p>
          <a:p>
            <a:pPr>
              <a:lnSpc>
                <a:spcPct val="150000"/>
              </a:lnSpc>
            </a:pPr>
            <a:r>
              <a:rPr lang="en-US" sz="2200" b="1" dirty="0"/>
              <a:t>Partner portal</a:t>
            </a:r>
          </a:p>
          <a:p>
            <a:pPr lvl="1"/>
            <a:r>
              <a:rPr lang="en-US" sz="1800" dirty="0"/>
              <a:t>Provides portal for with resellers, distributors, suppliers and/or partners</a:t>
            </a:r>
          </a:p>
          <a:p>
            <a:pPr>
              <a:lnSpc>
                <a:spcPct val="150000"/>
              </a:lnSpc>
            </a:pPr>
            <a:r>
              <a:rPr lang="en-US" sz="2200" b="1" dirty="0"/>
              <a:t>Employee self-service portal</a:t>
            </a:r>
          </a:p>
          <a:p>
            <a:pPr lvl="1"/>
            <a:r>
              <a:rPr lang="en-US" sz="1800" dirty="0"/>
              <a:t>streamline common tasks and allows for sharing resource</a:t>
            </a:r>
          </a:p>
          <a:p>
            <a:pPr>
              <a:lnSpc>
                <a:spcPct val="150000"/>
              </a:lnSpc>
            </a:pPr>
            <a:r>
              <a:rPr lang="en-US" sz="2200" b="1" dirty="0"/>
              <a:t>Community portal</a:t>
            </a:r>
          </a:p>
          <a:p>
            <a:pPr lvl="1"/>
            <a:r>
              <a:rPr lang="en-US" sz="1800" dirty="0"/>
              <a:t>Facilitates interactions between customers and experts</a:t>
            </a:r>
          </a:p>
          <a:p>
            <a:pPr>
              <a:lnSpc>
                <a:spcPct val="150000"/>
              </a:lnSpc>
            </a:pPr>
            <a:r>
              <a:rPr lang="en-US" sz="2200" b="1" dirty="0"/>
              <a:t>Portal from blank</a:t>
            </a:r>
          </a:p>
          <a:p>
            <a:pPr lvl="1"/>
            <a:r>
              <a:rPr lang="en-US" sz="1800" dirty="0"/>
              <a:t>Minimum portal with a small set of sample pages</a:t>
            </a:r>
          </a:p>
          <a:p>
            <a:endParaRPr lang="en-US" sz="2000" dirty="0"/>
          </a:p>
          <a:p>
            <a:endParaRPr lang="en-US" sz="2000" dirty="0"/>
          </a:p>
        </p:txBody>
      </p:sp>
    </p:spTree>
    <p:extLst>
      <p:ext uri="{BB962C8B-B14F-4D97-AF65-F5344CB8AC3E}">
        <p14:creationId xmlns:p14="http://schemas.microsoft.com/office/powerpoint/2010/main" val="1976413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20183-EA89-4CB1-9480-0E9CD3FC5E5A}"/>
              </a:ext>
            </a:extLst>
          </p:cNvPr>
          <p:cNvSpPr>
            <a:spLocks noGrp="1"/>
          </p:cNvSpPr>
          <p:nvPr>
            <p:ph type="title"/>
          </p:nvPr>
        </p:nvSpPr>
        <p:spPr/>
        <p:txBody>
          <a:bodyPr/>
          <a:lstStyle/>
          <a:p>
            <a:r>
              <a:rPr lang="en-US" dirty="0"/>
              <a:t>Portal Template Features</a:t>
            </a:r>
          </a:p>
        </p:txBody>
      </p:sp>
      <p:pic>
        <p:nvPicPr>
          <p:cNvPr id="3" name="Picture 2">
            <a:extLst>
              <a:ext uri="{FF2B5EF4-FFF2-40B4-BE49-F238E27FC236}">
                <a16:creationId xmlns:a16="http://schemas.microsoft.com/office/drawing/2014/main" id="{8E06DDEF-F1F8-404A-A802-7AE8BD6FBDFC}"/>
              </a:ext>
            </a:extLst>
          </p:cNvPr>
          <p:cNvPicPr>
            <a:picLocks noChangeAspect="1"/>
          </p:cNvPicPr>
          <p:nvPr/>
        </p:nvPicPr>
        <p:blipFill>
          <a:blip r:embed="rId2"/>
          <a:stretch>
            <a:fillRect/>
          </a:stretch>
        </p:blipFill>
        <p:spPr>
          <a:xfrm>
            <a:off x="381000" y="1143000"/>
            <a:ext cx="6069882" cy="5562600"/>
          </a:xfrm>
          <a:prstGeom prst="rect">
            <a:avLst/>
          </a:prstGeom>
          <a:ln>
            <a:solidFill>
              <a:schemeClr val="tx1">
                <a:lumMod val="50000"/>
                <a:lumOff val="50000"/>
              </a:schemeClr>
            </a:solidFill>
          </a:ln>
        </p:spPr>
      </p:pic>
    </p:spTree>
    <p:extLst>
      <p:ext uri="{BB962C8B-B14F-4D97-AF65-F5344CB8AC3E}">
        <p14:creationId xmlns:p14="http://schemas.microsoft.com/office/powerpoint/2010/main" val="4105592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707D9-00E4-42DD-A2BC-4DA762F8523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C56CFAD7-C821-44C0-BF37-A23C023187B5}"/>
              </a:ext>
            </a:extLst>
          </p:cNvPr>
          <p:cNvSpPr>
            <a:spLocks noGrp="1"/>
          </p:cNvSpPr>
          <p:nvPr>
            <p:ph idx="1"/>
          </p:nvPr>
        </p:nvSpPr>
        <p:spPr/>
        <p:txBody>
          <a:bodyPr/>
          <a:lstStyle/>
          <a:p>
            <a:pPr>
              <a:buFont typeface="Wingdings" panose="05000000000000000000" pitchFamily="2" charset="2"/>
              <a:buChar char="ü"/>
            </a:pPr>
            <a:r>
              <a:rPr lang="en-US" dirty="0"/>
              <a:t>PowerApps Portal Architecture</a:t>
            </a:r>
          </a:p>
          <a:p>
            <a:pPr>
              <a:buFont typeface="Wingdings" panose="05000000000000000000" pitchFamily="2" charset="2"/>
              <a:buChar char="Ø"/>
            </a:pPr>
            <a:r>
              <a:rPr lang="en-US" dirty="0"/>
              <a:t>Portal Editor</a:t>
            </a:r>
          </a:p>
          <a:p>
            <a:r>
              <a:rPr lang="en-US" dirty="0"/>
              <a:t>Portal Management App</a:t>
            </a:r>
          </a:p>
          <a:p>
            <a:r>
              <a:rPr lang="en-US" dirty="0"/>
              <a:t>Portal Configuration</a:t>
            </a:r>
          </a:p>
          <a:p>
            <a:r>
              <a:rPr lang="en-US" dirty="0"/>
              <a:t>Developing Web Templates</a:t>
            </a:r>
          </a:p>
        </p:txBody>
      </p:sp>
    </p:spTree>
    <p:extLst>
      <p:ext uri="{BB962C8B-B14F-4D97-AF65-F5344CB8AC3E}">
        <p14:creationId xmlns:p14="http://schemas.microsoft.com/office/powerpoint/2010/main" val="2287933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70CC9-9BE5-4C15-B6BA-6F5C18DECAF9}"/>
              </a:ext>
            </a:extLst>
          </p:cNvPr>
          <p:cNvSpPr>
            <a:spLocks noGrp="1"/>
          </p:cNvSpPr>
          <p:nvPr>
            <p:ph type="title"/>
          </p:nvPr>
        </p:nvSpPr>
        <p:spPr/>
        <p:txBody>
          <a:bodyPr/>
          <a:lstStyle/>
          <a:p>
            <a:r>
              <a:rPr lang="en-US" dirty="0"/>
              <a:t>Portal Editor</a:t>
            </a:r>
          </a:p>
        </p:txBody>
      </p:sp>
      <p:sp>
        <p:nvSpPr>
          <p:cNvPr id="4" name="Content Placeholder 3">
            <a:extLst>
              <a:ext uri="{FF2B5EF4-FFF2-40B4-BE49-F238E27FC236}">
                <a16:creationId xmlns:a16="http://schemas.microsoft.com/office/drawing/2014/main" id="{2F09E94A-1460-4788-8F07-A82D3F069210}"/>
              </a:ext>
            </a:extLst>
          </p:cNvPr>
          <p:cNvSpPr>
            <a:spLocks noGrp="1"/>
          </p:cNvSpPr>
          <p:nvPr>
            <p:ph idx="1"/>
          </p:nvPr>
        </p:nvSpPr>
        <p:spPr/>
        <p:txBody>
          <a:bodyPr/>
          <a:lstStyle/>
          <a:p>
            <a:r>
              <a:rPr lang="en-US" dirty="0"/>
              <a:t>Used to add pages and author page content</a:t>
            </a:r>
          </a:p>
          <a:p>
            <a:pPr lvl="1"/>
            <a:r>
              <a:rPr lang="en-US" dirty="0"/>
              <a:t>Designed for less-technical users</a:t>
            </a:r>
          </a:p>
          <a:p>
            <a:pPr lvl="1"/>
            <a:r>
              <a:rPr lang="en-US" dirty="0"/>
              <a:t>Editor not require web designer/developer skills</a:t>
            </a:r>
          </a:p>
          <a:p>
            <a:pPr lvl="1"/>
            <a:endParaRPr lang="en-US" dirty="0"/>
          </a:p>
          <a:p>
            <a:pPr lvl="1"/>
            <a:endParaRPr lang="en-US" dirty="0"/>
          </a:p>
        </p:txBody>
      </p:sp>
      <p:pic>
        <p:nvPicPr>
          <p:cNvPr id="3" name="Picture 2">
            <a:extLst>
              <a:ext uri="{FF2B5EF4-FFF2-40B4-BE49-F238E27FC236}">
                <a16:creationId xmlns:a16="http://schemas.microsoft.com/office/drawing/2014/main" id="{2D3FC946-86AA-4836-A6DC-D94B2D7D47A2}"/>
              </a:ext>
            </a:extLst>
          </p:cNvPr>
          <p:cNvPicPr>
            <a:picLocks noChangeAspect="1"/>
          </p:cNvPicPr>
          <p:nvPr/>
        </p:nvPicPr>
        <p:blipFill>
          <a:blip r:embed="rId2"/>
          <a:stretch>
            <a:fillRect/>
          </a:stretch>
        </p:blipFill>
        <p:spPr>
          <a:xfrm>
            <a:off x="762000" y="3200400"/>
            <a:ext cx="7010400" cy="2934844"/>
          </a:xfrm>
          <a:prstGeom prst="rect">
            <a:avLst/>
          </a:prstGeom>
          <a:ln>
            <a:solidFill>
              <a:schemeClr val="tx1">
                <a:lumMod val="50000"/>
                <a:lumOff val="50000"/>
              </a:schemeClr>
            </a:solidFill>
          </a:ln>
        </p:spPr>
      </p:pic>
    </p:spTree>
    <p:extLst>
      <p:ext uri="{BB962C8B-B14F-4D97-AF65-F5344CB8AC3E}">
        <p14:creationId xmlns:p14="http://schemas.microsoft.com/office/powerpoint/2010/main" val="7485252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B40E7-6E08-4C3D-97DC-FD5591A08F2E}"/>
              </a:ext>
            </a:extLst>
          </p:cNvPr>
          <p:cNvSpPr>
            <a:spLocks noGrp="1"/>
          </p:cNvSpPr>
          <p:nvPr>
            <p:ph type="title"/>
          </p:nvPr>
        </p:nvSpPr>
        <p:spPr/>
        <p:txBody>
          <a:bodyPr/>
          <a:lstStyle/>
          <a:p>
            <a:r>
              <a:rPr lang="en-US" dirty="0"/>
              <a:t>Page Hierarchy</a:t>
            </a:r>
          </a:p>
        </p:txBody>
      </p:sp>
      <p:sp>
        <p:nvSpPr>
          <p:cNvPr id="3" name="Content Placeholder 2">
            <a:extLst>
              <a:ext uri="{FF2B5EF4-FFF2-40B4-BE49-F238E27FC236}">
                <a16:creationId xmlns:a16="http://schemas.microsoft.com/office/drawing/2014/main" id="{F9C5ED15-B7CE-40DE-B3F3-B557889279D6}"/>
              </a:ext>
            </a:extLst>
          </p:cNvPr>
          <p:cNvSpPr>
            <a:spLocks noGrp="1"/>
          </p:cNvSpPr>
          <p:nvPr>
            <p:ph idx="1"/>
          </p:nvPr>
        </p:nvSpPr>
        <p:spPr/>
        <p:txBody>
          <a:bodyPr>
            <a:normAutofit/>
          </a:bodyPr>
          <a:lstStyle/>
          <a:p>
            <a:r>
              <a:rPr lang="en-US" sz="2400" dirty="0"/>
              <a:t>Web Page can have one or more child pages</a:t>
            </a:r>
          </a:p>
          <a:p>
            <a:pPr lvl="1"/>
            <a:r>
              <a:rPr lang="en-US" sz="2000" dirty="0"/>
              <a:t>Provides foundation for building page hierarchy</a:t>
            </a:r>
          </a:p>
          <a:p>
            <a:pPr lvl="1"/>
            <a:endParaRPr lang="en-US" sz="2000" dirty="0"/>
          </a:p>
          <a:p>
            <a:pPr lvl="1"/>
            <a:endParaRPr lang="en-US" sz="2000" dirty="0"/>
          </a:p>
          <a:p>
            <a:endParaRPr lang="en-US" sz="2400" dirty="0"/>
          </a:p>
          <a:p>
            <a:endParaRPr lang="en-US" sz="2400" dirty="0"/>
          </a:p>
          <a:p>
            <a:pPr lvl="1"/>
            <a:endParaRPr lang="en-US" sz="2000" dirty="0"/>
          </a:p>
          <a:p>
            <a:pPr lvl="1"/>
            <a:r>
              <a:rPr lang="en-US" sz="2000" dirty="0"/>
              <a:t>Page hierarchy used to build navigation menu</a:t>
            </a:r>
          </a:p>
        </p:txBody>
      </p:sp>
      <p:pic>
        <p:nvPicPr>
          <p:cNvPr id="5" name="Picture 4">
            <a:extLst>
              <a:ext uri="{FF2B5EF4-FFF2-40B4-BE49-F238E27FC236}">
                <a16:creationId xmlns:a16="http://schemas.microsoft.com/office/drawing/2014/main" id="{7A4B27CA-540E-4F3A-ADDD-06006ADBBADC}"/>
              </a:ext>
            </a:extLst>
          </p:cNvPr>
          <p:cNvPicPr>
            <a:picLocks noChangeAspect="1"/>
          </p:cNvPicPr>
          <p:nvPr/>
        </p:nvPicPr>
        <p:blipFill>
          <a:blip r:embed="rId2"/>
          <a:stretch>
            <a:fillRect/>
          </a:stretch>
        </p:blipFill>
        <p:spPr>
          <a:xfrm>
            <a:off x="1143000" y="2286000"/>
            <a:ext cx="1889760" cy="1828800"/>
          </a:xfrm>
          <a:prstGeom prst="rect">
            <a:avLst/>
          </a:prstGeom>
          <a:ln>
            <a:solidFill>
              <a:schemeClr val="bg1">
                <a:lumMod val="65000"/>
              </a:schemeClr>
            </a:solidFill>
          </a:ln>
        </p:spPr>
      </p:pic>
      <p:pic>
        <p:nvPicPr>
          <p:cNvPr id="6" name="Picture 5">
            <a:extLst>
              <a:ext uri="{FF2B5EF4-FFF2-40B4-BE49-F238E27FC236}">
                <a16:creationId xmlns:a16="http://schemas.microsoft.com/office/drawing/2014/main" id="{5CBB641A-D48D-4DD7-A9FA-0E2BC3D62F9F}"/>
              </a:ext>
            </a:extLst>
          </p:cNvPr>
          <p:cNvPicPr>
            <a:picLocks noChangeAspect="1"/>
          </p:cNvPicPr>
          <p:nvPr/>
        </p:nvPicPr>
        <p:blipFill>
          <a:blip r:embed="rId3"/>
          <a:stretch>
            <a:fillRect/>
          </a:stretch>
        </p:blipFill>
        <p:spPr>
          <a:xfrm>
            <a:off x="1143000" y="4876800"/>
            <a:ext cx="5429250" cy="1369378"/>
          </a:xfrm>
          <a:prstGeom prst="rect">
            <a:avLst/>
          </a:prstGeom>
          <a:ln>
            <a:solidFill>
              <a:schemeClr val="bg1">
                <a:lumMod val="65000"/>
              </a:schemeClr>
            </a:solidFill>
          </a:ln>
        </p:spPr>
      </p:pic>
    </p:spTree>
    <p:extLst>
      <p:ext uri="{BB962C8B-B14F-4D97-AF65-F5344CB8AC3E}">
        <p14:creationId xmlns:p14="http://schemas.microsoft.com/office/powerpoint/2010/main" val="2135074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50E7B-E0E8-4B41-900C-52D1DCCDDE55}"/>
              </a:ext>
            </a:extLst>
          </p:cNvPr>
          <p:cNvSpPr>
            <a:spLocks noGrp="1"/>
          </p:cNvSpPr>
          <p:nvPr>
            <p:ph type="title"/>
          </p:nvPr>
        </p:nvSpPr>
        <p:spPr/>
        <p:txBody>
          <a:bodyPr/>
          <a:lstStyle/>
          <a:p>
            <a:r>
              <a:rPr lang="en-US" dirty="0"/>
              <a:t>Adding and Navigating Pages</a:t>
            </a:r>
          </a:p>
        </p:txBody>
      </p:sp>
      <p:sp>
        <p:nvSpPr>
          <p:cNvPr id="5" name="Content Placeholder 4">
            <a:extLst>
              <a:ext uri="{FF2B5EF4-FFF2-40B4-BE49-F238E27FC236}">
                <a16:creationId xmlns:a16="http://schemas.microsoft.com/office/drawing/2014/main" id="{6CAB59D2-F488-4AA0-AF2A-7FEC191A88E6}"/>
              </a:ext>
            </a:extLst>
          </p:cNvPr>
          <p:cNvSpPr>
            <a:spLocks noGrp="1"/>
          </p:cNvSpPr>
          <p:nvPr>
            <p:ph idx="1"/>
          </p:nvPr>
        </p:nvSpPr>
        <p:spPr/>
        <p:txBody>
          <a:bodyPr>
            <a:normAutofit/>
          </a:bodyPr>
          <a:lstStyle/>
          <a:p>
            <a:r>
              <a:rPr lang="en-US" sz="2000" b="1" dirty="0"/>
              <a:t>Pages</a:t>
            </a:r>
            <a:r>
              <a:rPr lang="en-US" sz="2000" dirty="0"/>
              <a:t> tab provides navigation across pages</a:t>
            </a:r>
          </a:p>
          <a:p>
            <a:endParaRPr lang="en-US" sz="2000" dirty="0"/>
          </a:p>
          <a:p>
            <a:endParaRPr lang="en-US" sz="2000" dirty="0"/>
          </a:p>
          <a:p>
            <a:pPr lvl="1"/>
            <a:endParaRPr lang="en-US" sz="1600" dirty="0"/>
          </a:p>
          <a:p>
            <a:pPr lvl="1"/>
            <a:endParaRPr lang="en-US" sz="1600" dirty="0"/>
          </a:p>
          <a:p>
            <a:pPr lvl="1"/>
            <a:endParaRPr lang="en-US" sz="1600" dirty="0"/>
          </a:p>
          <a:p>
            <a:pPr lvl="1"/>
            <a:endParaRPr lang="en-US" sz="1600" dirty="0"/>
          </a:p>
          <a:p>
            <a:r>
              <a:rPr lang="en-US" sz="2000" dirty="0"/>
              <a:t>Pages added using </a:t>
            </a:r>
            <a:r>
              <a:rPr lang="en-US" sz="2000" b="1" dirty="0"/>
              <a:t>New page</a:t>
            </a:r>
            <a:r>
              <a:rPr lang="en-US" sz="2000" dirty="0"/>
              <a:t> menu button</a:t>
            </a:r>
          </a:p>
          <a:p>
            <a:endParaRPr lang="en-US" sz="2000" dirty="0"/>
          </a:p>
        </p:txBody>
      </p:sp>
      <p:pic>
        <p:nvPicPr>
          <p:cNvPr id="3" name="Picture 2">
            <a:extLst>
              <a:ext uri="{FF2B5EF4-FFF2-40B4-BE49-F238E27FC236}">
                <a16:creationId xmlns:a16="http://schemas.microsoft.com/office/drawing/2014/main" id="{5C2EDCDF-929D-4B24-B10A-78060353AFB1}"/>
              </a:ext>
            </a:extLst>
          </p:cNvPr>
          <p:cNvPicPr>
            <a:picLocks noChangeAspect="1"/>
          </p:cNvPicPr>
          <p:nvPr/>
        </p:nvPicPr>
        <p:blipFill>
          <a:blip r:embed="rId2"/>
          <a:stretch>
            <a:fillRect/>
          </a:stretch>
        </p:blipFill>
        <p:spPr>
          <a:xfrm>
            <a:off x="838200" y="4419600"/>
            <a:ext cx="2938033" cy="1905000"/>
          </a:xfrm>
          <a:prstGeom prst="rect">
            <a:avLst/>
          </a:prstGeom>
          <a:ln>
            <a:solidFill>
              <a:schemeClr val="tx1">
                <a:lumMod val="50000"/>
                <a:lumOff val="50000"/>
              </a:schemeClr>
            </a:solidFill>
          </a:ln>
        </p:spPr>
      </p:pic>
      <p:pic>
        <p:nvPicPr>
          <p:cNvPr id="4" name="Picture 3">
            <a:extLst>
              <a:ext uri="{FF2B5EF4-FFF2-40B4-BE49-F238E27FC236}">
                <a16:creationId xmlns:a16="http://schemas.microsoft.com/office/drawing/2014/main" id="{B9F008F4-CB26-4F14-B20B-CEC3E4256B28}"/>
              </a:ext>
            </a:extLst>
          </p:cNvPr>
          <p:cNvPicPr>
            <a:picLocks noChangeAspect="1"/>
          </p:cNvPicPr>
          <p:nvPr/>
        </p:nvPicPr>
        <p:blipFill>
          <a:blip r:embed="rId3"/>
          <a:stretch>
            <a:fillRect/>
          </a:stretch>
        </p:blipFill>
        <p:spPr>
          <a:xfrm>
            <a:off x="838200" y="1828800"/>
            <a:ext cx="1938662" cy="2043904"/>
          </a:xfrm>
          <a:prstGeom prst="rect">
            <a:avLst/>
          </a:prstGeom>
          <a:ln>
            <a:solidFill>
              <a:schemeClr val="tx1">
                <a:lumMod val="50000"/>
                <a:lumOff val="50000"/>
              </a:schemeClr>
            </a:solidFill>
          </a:ln>
        </p:spPr>
      </p:pic>
    </p:spTree>
    <p:extLst>
      <p:ext uri="{BB962C8B-B14F-4D97-AF65-F5344CB8AC3E}">
        <p14:creationId xmlns:p14="http://schemas.microsoft.com/office/powerpoint/2010/main" val="170607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707D9-00E4-42DD-A2BC-4DA762F8523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C56CFAD7-C821-44C0-BF37-A23C023187B5}"/>
              </a:ext>
            </a:extLst>
          </p:cNvPr>
          <p:cNvSpPr>
            <a:spLocks noGrp="1"/>
          </p:cNvSpPr>
          <p:nvPr>
            <p:ph idx="1"/>
          </p:nvPr>
        </p:nvSpPr>
        <p:spPr/>
        <p:txBody>
          <a:bodyPr/>
          <a:lstStyle/>
          <a:p>
            <a:pPr>
              <a:buFont typeface="Wingdings" panose="05000000000000000000" pitchFamily="2" charset="2"/>
              <a:buChar char="Ø"/>
            </a:pPr>
            <a:r>
              <a:rPr lang="en-US" dirty="0"/>
              <a:t>PowerApps Portal Architecture</a:t>
            </a:r>
          </a:p>
          <a:p>
            <a:r>
              <a:rPr lang="en-US" dirty="0"/>
              <a:t>Portal Editor</a:t>
            </a:r>
          </a:p>
          <a:p>
            <a:r>
              <a:rPr lang="en-US" dirty="0"/>
              <a:t>Portal Management App</a:t>
            </a:r>
          </a:p>
          <a:p>
            <a:r>
              <a:rPr lang="en-US" dirty="0"/>
              <a:t>Portal Configuration</a:t>
            </a:r>
          </a:p>
          <a:p>
            <a:r>
              <a:rPr lang="en-US" dirty="0"/>
              <a:t>Developing Web Templates</a:t>
            </a:r>
          </a:p>
        </p:txBody>
      </p:sp>
    </p:spTree>
    <p:extLst>
      <p:ext uri="{BB962C8B-B14F-4D97-AF65-F5344CB8AC3E}">
        <p14:creationId xmlns:p14="http://schemas.microsoft.com/office/powerpoint/2010/main" val="13410523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4128E-A89B-4216-A20D-0F0701447462}"/>
              </a:ext>
            </a:extLst>
          </p:cNvPr>
          <p:cNvSpPr>
            <a:spLocks noGrp="1"/>
          </p:cNvSpPr>
          <p:nvPr>
            <p:ph type="title"/>
          </p:nvPr>
        </p:nvSpPr>
        <p:spPr/>
        <p:txBody>
          <a:bodyPr/>
          <a:lstStyle/>
          <a:p>
            <a:r>
              <a:rPr lang="en-US" dirty="0"/>
              <a:t>Adding Page Content using Components</a:t>
            </a:r>
          </a:p>
        </p:txBody>
      </p:sp>
      <p:sp>
        <p:nvSpPr>
          <p:cNvPr id="4" name="Content Placeholder 3">
            <a:extLst>
              <a:ext uri="{FF2B5EF4-FFF2-40B4-BE49-F238E27FC236}">
                <a16:creationId xmlns:a16="http://schemas.microsoft.com/office/drawing/2014/main" id="{BA90E1E6-0EE3-4E81-8B9E-68CF7082B8AB}"/>
              </a:ext>
            </a:extLst>
          </p:cNvPr>
          <p:cNvSpPr>
            <a:spLocks noGrp="1"/>
          </p:cNvSpPr>
          <p:nvPr>
            <p:ph idx="1"/>
          </p:nvPr>
        </p:nvSpPr>
        <p:spPr/>
        <p:txBody>
          <a:bodyPr>
            <a:normAutofit/>
          </a:bodyPr>
          <a:lstStyle/>
          <a:p>
            <a:r>
              <a:rPr lang="en-US" sz="2400" dirty="0"/>
              <a:t>Portal Editor provides Components for content authors</a:t>
            </a:r>
          </a:p>
          <a:p>
            <a:pPr lvl="1"/>
            <a:r>
              <a:rPr lang="en-US" sz="2000" dirty="0"/>
              <a:t>You drag components onto page design surface</a:t>
            </a:r>
          </a:p>
        </p:txBody>
      </p:sp>
      <p:pic>
        <p:nvPicPr>
          <p:cNvPr id="3" name="Picture 2">
            <a:extLst>
              <a:ext uri="{FF2B5EF4-FFF2-40B4-BE49-F238E27FC236}">
                <a16:creationId xmlns:a16="http://schemas.microsoft.com/office/drawing/2014/main" id="{322F54DB-E79A-4D34-B628-6447CAECB7BA}"/>
              </a:ext>
            </a:extLst>
          </p:cNvPr>
          <p:cNvPicPr>
            <a:picLocks noChangeAspect="1"/>
          </p:cNvPicPr>
          <p:nvPr/>
        </p:nvPicPr>
        <p:blipFill>
          <a:blip r:embed="rId2"/>
          <a:stretch>
            <a:fillRect/>
          </a:stretch>
        </p:blipFill>
        <p:spPr>
          <a:xfrm>
            <a:off x="1295400" y="2514600"/>
            <a:ext cx="2077986" cy="4014034"/>
          </a:xfrm>
          <a:prstGeom prst="rect">
            <a:avLst/>
          </a:prstGeom>
          <a:ln>
            <a:solidFill>
              <a:schemeClr val="tx1">
                <a:lumMod val="50000"/>
                <a:lumOff val="50000"/>
              </a:schemeClr>
            </a:solidFill>
          </a:ln>
        </p:spPr>
      </p:pic>
    </p:spTree>
    <p:extLst>
      <p:ext uri="{BB962C8B-B14F-4D97-AF65-F5344CB8AC3E}">
        <p14:creationId xmlns:p14="http://schemas.microsoft.com/office/powerpoint/2010/main" val="1517462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21AD5-8522-4F9F-9B85-1FF22D658D9C}"/>
              </a:ext>
            </a:extLst>
          </p:cNvPr>
          <p:cNvSpPr>
            <a:spLocks noGrp="1"/>
          </p:cNvSpPr>
          <p:nvPr>
            <p:ph type="title"/>
          </p:nvPr>
        </p:nvSpPr>
        <p:spPr/>
        <p:txBody>
          <a:bodyPr/>
          <a:lstStyle/>
          <a:p>
            <a:r>
              <a:rPr lang="en-US" dirty="0"/>
              <a:t>Themes</a:t>
            </a:r>
          </a:p>
        </p:txBody>
      </p:sp>
      <p:sp>
        <p:nvSpPr>
          <p:cNvPr id="4" name="Content Placeholder 3">
            <a:extLst>
              <a:ext uri="{FF2B5EF4-FFF2-40B4-BE49-F238E27FC236}">
                <a16:creationId xmlns:a16="http://schemas.microsoft.com/office/drawing/2014/main" id="{DA4A066C-2BE2-4EFC-9618-DCBE0C6FAB11}"/>
              </a:ext>
            </a:extLst>
          </p:cNvPr>
          <p:cNvSpPr>
            <a:spLocks noGrp="1"/>
          </p:cNvSpPr>
          <p:nvPr>
            <p:ph idx="1"/>
          </p:nvPr>
        </p:nvSpPr>
        <p:spPr/>
        <p:txBody>
          <a:bodyPr>
            <a:normAutofit/>
          </a:bodyPr>
          <a:lstStyle/>
          <a:p>
            <a:r>
              <a:rPr lang="en-US" sz="2400" dirty="0"/>
              <a:t>PowerApps portals styled using Bootstrap 3</a:t>
            </a:r>
          </a:p>
          <a:p>
            <a:pPr lvl="1"/>
            <a:r>
              <a:rPr lang="en-US" sz="2000" dirty="0"/>
              <a:t>Not practical to use a more recent version of bootstrap (e.g. v4)</a:t>
            </a:r>
          </a:p>
          <a:p>
            <a:pPr lvl="1"/>
            <a:r>
              <a:rPr lang="en-US" sz="2000" dirty="0"/>
              <a:t>theme.css file is provided for your custom styles</a:t>
            </a:r>
          </a:p>
        </p:txBody>
      </p:sp>
      <p:pic>
        <p:nvPicPr>
          <p:cNvPr id="3" name="Picture 2">
            <a:extLst>
              <a:ext uri="{FF2B5EF4-FFF2-40B4-BE49-F238E27FC236}">
                <a16:creationId xmlns:a16="http://schemas.microsoft.com/office/drawing/2014/main" id="{7FB01288-C85B-4134-BC65-916B07229022}"/>
              </a:ext>
            </a:extLst>
          </p:cNvPr>
          <p:cNvPicPr>
            <a:picLocks noChangeAspect="1"/>
          </p:cNvPicPr>
          <p:nvPr/>
        </p:nvPicPr>
        <p:blipFill rotWithShape="1">
          <a:blip r:embed="rId2"/>
          <a:srcRect t="1915" r="3148"/>
          <a:stretch/>
        </p:blipFill>
        <p:spPr>
          <a:xfrm>
            <a:off x="1066800" y="2971800"/>
            <a:ext cx="3357979" cy="2008665"/>
          </a:xfrm>
          <a:prstGeom prst="rect">
            <a:avLst/>
          </a:prstGeom>
          <a:ln>
            <a:solidFill>
              <a:schemeClr val="tx1">
                <a:lumMod val="50000"/>
                <a:lumOff val="50000"/>
              </a:schemeClr>
            </a:solidFill>
          </a:ln>
        </p:spPr>
      </p:pic>
    </p:spTree>
    <p:extLst>
      <p:ext uri="{BB962C8B-B14F-4D97-AF65-F5344CB8AC3E}">
        <p14:creationId xmlns:p14="http://schemas.microsoft.com/office/powerpoint/2010/main" val="20960320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216AF-A7D7-4C46-A7C0-7CD63B37E29E}"/>
              </a:ext>
            </a:extLst>
          </p:cNvPr>
          <p:cNvSpPr>
            <a:spLocks noGrp="1"/>
          </p:cNvSpPr>
          <p:nvPr>
            <p:ph type="title"/>
          </p:nvPr>
        </p:nvSpPr>
        <p:spPr/>
        <p:txBody>
          <a:bodyPr/>
          <a:lstStyle/>
          <a:p>
            <a:r>
              <a:rPr lang="en-US" dirty="0"/>
              <a:t>Seeing Your Changes in the Portal</a:t>
            </a:r>
          </a:p>
        </p:txBody>
      </p:sp>
      <p:sp>
        <p:nvSpPr>
          <p:cNvPr id="4" name="Content Placeholder 3">
            <a:extLst>
              <a:ext uri="{FF2B5EF4-FFF2-40B4-BE49-F238E27FC236}">
                <a16:creationId xmlns:a16="http://schemas.microsoft.com/office/drawing/2014/main" id="{3AA84D5A-26AD-4CC5-A53B-420F05B84687}"/>
              </a:ext>
            </a:extLst>
          </p:cNvPr>
          <p:cNvSpPr>
            <a:spLocks noGrp="1"/>
          </p:cNvSpPr>
          <p:nvPr>
            <p:ph idx="1"/>
          </p:nvPr>
        </p:nvSpPr>
        <p:spPr/>
        <p:txBody>
          <a:bodyPr/>
          <a:lstStyle/>
          <a:p>
            <a:r>
              <a:rPr lang="en-US" dirty="0"/>
              <a:t>Portal Editor provides </a:t>
            </a:r>
            <a:r>
              <a:rPr lang="en-US" b="1" dirty="0"/>
              <a:t>Browse website</a:t>
            </a:r>
            <a:r>
              <a:rPr lang="en-US" dirty="0"/>
              <a:t> button</a:t>
            </a:r>
          </a:p>
          <a:p>
            <a:pPr lvl="1"/>
            <a:r>
              <a:rPr lang="en-US" dirty="0"/>
              <a:t>Used to test how the portal will appear to others</a:t>
            </a:r>
          </a:p>
          <a:p>
            <a:pPr lvl="1"/>
            <a:r>
              <a:rPr lang="en-US" dirty="0"/>
              <a:t>Browse website clears cache to enabled development</a:t>
            </a:r>
          </a:p>
          <a:p>
            <a:pPr lvl="1"/>
            <a:endParaRPr lang="en-US" dirty="0"/>
          </a:p>
        </p:txBody>
      </p:sp>
      <p:pic>
        <p:nvPicPr>
          <p:cNvPr id="3" name="Picture 2">
            <a:extLst>
              <a:ext uri="{FF2B5EF4-FFF2-40B4-BE49-F238E27FC236}">
                <a16:creationId xmlns:a16="http://schemas.microsoft.com/office/drawing/2014/main" id="{8E26B358-4729-4376-B68A-6517ED00B50D}"/>
              </a:ext>
            </a:extLst>
          </p:cNvPr>
          <p:cNvPicPr>
            <a:picLocks noChangeAspect="1"/>
          </p:cNvPicPr>
          <p:nvPr/>
        </p:nvPicPr>
        <p:blipFill>
          <a:blip r:embed="rId2"/>
          <a:stretch>
            <a:fillRect/>
          </a:stretch>
        </p:blipFill>
        <p:spPr>
          <a:xfrm>
            <a:off x="762000" y="2971800"/>
            <a:ext cx="7620000" cy="2299084"/>
          </a:xfrm>
          <a:prstGeom prst="rect">
            <a:avLst/>
          </a:prstGeom>
          <a:ln>
            <a:solidFill>
              <a:schemeClr val="tx1">
                <a:lumMod val="50000"/>
                <a:lumOff val="50000"/>
              </a:schemeClr>
            </a:solidFill>
          </a:ln>
        </p:spPr>
      </p:pic>
    </p:spTree>
    <p:extLst>
      <p:ext uri="{BB962C8B-B14F-4D97-AF65-F5344CB8AC3E}">
        <p14:creationId xmlns:p14="http://schemas.microsoft.com/office/powerpoint/2010/main" val="4632448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707D9-00E4-42DD-A2BC-4DA762F8523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C56CFAD7-C821-44C0-BF37-A23C023187B5}"/>
              </a:ext>
            </a:extLst>
          </p:cNvPr>
          <p:cNvSpPr>
            <a:spLocks noGrp="1"/>
          </p:cNvSpPr>
          <p:nvPr>
            <p:ph idx="1"/>
          </p:nvPr>
        </p:nvSpPr>
        <p:spPr/>
        <p:txBody>
          <a:bodyPr/>
          <a:lstStyle/>
          <a:p>
            <a:pPr>
              <a:buFont typeface="Wingdings" panose="05000000000000000000" pitchFamily="2" charset="2"/>
              <a:buChar char="ü"/>
            </a:pPr>
            <a:r>
              <a:rPr lang="en-US" dirty="0"/>
              <a:t>PowerApps Portal Architecture</a:t>
            </a:r>
          </a:p>
          <a:p>
            <a:pPr>
              <a:buFont typeface="Wingdings" panose="05000000000000000000" pitchFamily="2" charset="2"/>
              <a:buChar char="ü"/>
            </a:pPr>
            <a:r>
              <a:rPr lang="en-US" dirty="0"/>
              <a:t>Portal Editor</a:t>
            </a:r>
          </a:p>
          <a:p>
            <a:pPr>
              <a:buFont typeface="Wingdings" panose="05000000000000000000" pitchFamily="2" charset="2"/>
              <a:buChar char="Ø"/>
            </a:pPr>
            <a:r>
              <a:rPr lang="en-US" dirty="0"/>
              <a:t>Portal Management App</a:t>
            </a:r>
          </a:p>
          <a:p>
            <a:r>
              <a:rPr lang="en-US" dirty="0"/>
              <a:t>Portal Configuration</a:t>
            </a:r>
          </a:p>
          <a:p>
            <a:r>
              <a:rPr lang="en-US" dirty="0"/>
              <a:t>Developing Web Templates</a:t>
            </a:r>
          </a:p>
        </p:txBody>
      </p:sp>
    </p:spTree>
    <p:extLst>
      <p:ext uri="{BB962C8B-B14F-4D97-AF65-F5344CB8AC3E}">
        <p14:creationId xmlns:p14="http://schemas.microsoft.com/office/powerpoint/2010/main" val="34963171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F5BD4-A227-4A1F-B57D-B95EE5A21508}"/>
              </a:ext>
            </a:extLst>
          </p:cNvPr>
          <p:cNvSpPr>
            <a:spLocks noGrp="1"/>
          </p:cNvSpPr>
          <p:nvPr>
            <p:ph type="title"/>
          </p:nvPr>
        </p:nvSpPr>
        <p:spPr/>
        <p:txBody>
          <a:bodyPr/>
          <a:lstStyle/>
          <a:p>
            <a:r>
              <a:rPr lang="en-US" dirty="0"/>
              <a:t>Portal Management App</a:t>
            </a:r>
          </a:p>
        </p:txBody>
      </p:sp>
      <p:pic>
        <p:nvPicPr>
          <p:cNvPr id="4" name="Picture 3">
            <a:extLst>
              <a:ext uri="{FF2B5EF4-FFF2-40B4-BE49-F238E27FC236}">
                <a16:creationId xmlns:a16="http://schemas.microsoft.com/office/drawing/2014/main" id="{A4A938A2-CB48-4B61-991E-BA5E17319F8A}"/>
              </a:ext>
            </a:extLst>
          </p:cNvPr>
          <p:cNvPicPr>
            <a:picLocks noChangeAspect="1"/>
          </p:cNvPicPr>
          <p:nvPr/>
        </p:nvPicPr>
        <p:blipFill>
          <a:blip r:embed="rId2"/>
          <a:stretch>
            <a:fillRect/>
          </a:stretch>
        </p:blipFill>
        <p:spPr>
          <a:xfrm>
            <a:off x="152400" y="1143000"/>
            <a:ext cx="4342400" cy="1219200"/>
          </a:xfrm>
          <a:prstGeom prst="rect">
            <a:avLst/>
          </a:prstGeom>
          <a:ln>
            <a:solidFill>
              <a:schemeClr val="tx1">
                <a:lumMod val="50000"/>
                <a:lumOff val="50000"/>
              </a:schemeClr>
            </a:solidFill>
          </a:ln>
        </p:spPr>
      </p:pic>
      <p:sp>
        <p:nvSpPr>
          <p:cNvPr id="5" name="Arrow: Right 4">
            <a:extLst>
              <a:ext uri="{FF2B5EF4-FFF2-40B4-BE49-F238E27FC236}">
                <a16:creationId xmlns:a16="http://schemas.microsoft.com/office/drawing/2014/main" id="{23C86D80-02BF-48D8-AE3D-1BFE75EADFD2}"/>
              </a:ext>
            </a:extLst>
          </p:cNvPr>
          <p:cNvSpPr/>
          <p:nvPr/>
        </p:nvSpPr>
        <p:spPr>
          <a:xfrm>
            <a:off x="857435" y="2094390"/>
            <a:ext cx="381000" cy="304800"/>
          </a:xfrm>
          <a:prstGeom prst="rightArrow">
            <a:avLst/>
          </a:prstGeom>
          <a:solidFill>
            <a:schemeClr val="accent2">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D88FD1A-AED8-43C8-8FEC-11B2BFC89F04}"/>
              </a:ext>
            </a:extLst>
          </p:cNvPr>
          <p:cNvPicPr>
            <a:picLocks noChangeAspect="1"/>
          </p:cNvPicPr>
          <p:nvPr/>
        </p:nvPicPr>
        <p:blipFill rotWithShape="1">
          <a:blip r:embed="rId3"/>
          <a:srcRect r="23981"/>
          <a:stretch/>
        </p:blipFill>
        <p:spPr>
          <a:xfrm>
            <a:off x="1371600" y="2590800"/>
            <a:ext cx="7454236" cy="3733800"/>
          </a:xfrm>
          <a:prstGeom prst="rect">
            <a:avLst/>
          </a:prstGeom>
          <a:ln>
            <a:solidFill>
              <a:schemeClr val="tx1">
                <a:lumMod val="50000"/>
                <a:lumOff val="50000"/>
              </a:schemeClr>
            </a:solidFill>
          </a:ln>
        </p:spPr>
      </p:pic>
    </p:spTree>
    <p:extLst>
      <p:ext uri="{BB962C8B-B14F-4D97-AF65-F5344CB8AC3E}">
        <p14:creationId xmlns:p14="http://schemas.microsoft.com/office/powerpoint/2010/main" val="213686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715DA-787C-4F7F-9272-D609C9ACC76C}"/>
              </a:ext>
            </a:extLst>
          </p:cNvPr>
          <p:cNvSpPr>
            <a:spLocks noGrp="1"/>
          </p:cNvSpPr>
          <p:nvPr>
            <p:ph type="title"/>
          </p:nvPr>
        </p:nvSpPr>
        <p:spPr/>
        <p:txBody>
          <a:bodyPr/>
          <a:lstStyle/>
          <a:p>
            <a:r>
              <a:rPr lang="en-US" dirty="0"/>
              <a:t>Portal Management App Entities</a:t>
            </a:r>
          </a:p>
        </p:txBody>
      </p:sp>
      <p:sp>
        <p:nvSpPr>
          <p:cNvPr id="9" name="Content Placeholder 8">
            <a:extLst>
              <a:ext uri="{FF2B5EF4-FFF2-40B4-BE49-F238E27FC236}">
                <a16:creationId xmlns:a16="http://schemas.microsoft.com/office/drawing/2014/main" id="{6EFA3F71-6626-49E1-B7BB-63DD3F2A7938}"/>
              </a:ext>
            </a:extLst>
          </p:cNvPr>
          <p:cNvSpPr>
            <a:spLocks noGrp="1"/>
          </p:cNvSpPr>
          <p:nvPr>
            <p:ph idx="1"/>
          </p:nvPr>
        </p:nvSpPr>
        <p:spPr>
          <a:xfrm>
            <a:off x="381000" y="1295400"/>
            <a:ext cx="8382000" cy="5181600"/>
          </a:xfrm>
        </p:spPr>
        <p:txBody>
          <a:bodyPr>
            <a:normAutofit/>
          </a:bodyPr>
          <a:lstStyle/>
          <a:p>
            <a:r>
              <a:rPr lang="en-US" sz="2000" dirty="0"/>
              <a:t>Portal Management app provides access to portal entities</a:t>
            </a:r>
          </a:p>
          <a:p>
            <a:pPr lvl="1"/>
            <a:r>
              <a:rPr lang="en-US" sz="1600" dirty="0"/>
              <a:t>Website entities</a:t>
            </a:r>
          </a:p>
          <a:p>
            <a:pPr lvl="1"/>
            <a:r>
              <a:rPr lang="en-US" sz="1600" dirty="0"/>
              <a:t>Content entities</a:t>
            </a:r>
          </a:p>
          <a:p>
            <a:pPr lvl="1"/>
            <a:r>
              <a:rPr lang="en-US" sz="1600" dirty="0"/>
              <a:t>Security entities</a:t>
            </a:r>
          </a:p>
          <a:p>
            <a:pPr lvl="1"/>
            <a:r>
              <a:rPr lang="en-US" sz="1600" dirty="0"/>
              <a:t>Ad and Poll entities</a:t>
            </a:r>
          </a:p>
        </p:txBody>
      </p:sp>
      <p:pic>
        <p:nvPicPr>
          <p:cNvPr id="3" name="Picture 2">
            <a:extLst>
              <a:ext uri="{FF2B5EF4-FFF2-40B4-BE49-F238E27FC236}">
                <a16:creationId xmlns:a16="http://schemas.microsoft.com/office/drawing/2014/main" id="{3590DD26-8B20-4499-977E-865E2540B24C}"/>
              </a:ext>
            </a:extLst>
          </p:cNvPr>
          <p:cNvPicPr>
            <a:picLocks noChangeAspect="1"/>
          </p:cNvPicPr>
          <p:nvPr/>
        </p:nvPicPr>
        <p:blipFill>
          <a:blip r:embed="rId2"/>
          <a:stretch>
            <a:fillRect/>
          </a:stretch>
        </p:blipFill>
        <p:spPr>
          <a:xfrm>
            <a:off x="1182890" y="3048000"/>
            <a:ext cx="1608361" cy="2616366"/>
          </a:xfrm>
          <a:prstGeom prst="rect">
            <a:avLst/>
          </a:prstGeom>
          <a:ln>
            <a:solidFill>
              <a:schemeClr val="tx1">
                <a:lumMod val="50000"/>
                <a:lumOff val="50000"/>
              </a:schemeClr>
            </a:solidFill>
          </a:ln>
        </p:spPr>
      </p:pic>
      <p:pic>
        <p:nvPicPr>
          <p:cNvPr id="4" name="Picture 3">
            <a:extLst>
              <a:ext uri="{FF2B5EF4-FFF2-40B4-BE49-F238E27FC236}">
                <a16:creationId xmlns:a16="http://schemas.microsoft.com/office/drawing/2014/main" id="{B14CE83F-7CD3-478A-8F8B-5780EBC708F8}"/>
              </a:ext>
            </a:extLst>
          </p:cNvPr>
          <p:cNvPicPr>
            <a:picLocks noChangeAspect="1"/>
          </p:cNvPicPr>
          <p:nvPr/>
        </p:nvPicPr>
        <p:blipFill>
          <a:blip r:embed="rId3"/>
          <a:stretch>
            <a:fillRect/>
          </a:stretch>
        </p:blipFill>
        <p:spPr>
          <a:xfrm>
            <a:off x="3014938" y="3048000"/>
            <a:ext cx="1615773" cy="3609548"/>
          </a:xfrm>
          <a:prstGeom prst="rect">
            <a:avLst/>
          </a:prstGeom>
          <a:ln>
            <a:solidFill>
              <a:schemeClr val="tx1">
                <a:lumMod val="50000"/>
                <a:lumOff val="50000"/>
              </a:schemeClr>
            </a:solidFill>
          </a:ln>
        </p:spPr>
      </p:pic>
      <p:pic>
        <p:nvPicPr>
          <p:cNvPr id="5" name="Picture 4">
            <a:extLst>
              <a:ext uri="{FF2B5EF4-FFF2-40B4-BE49-F238E27FC236}">
                <a16:creationId xmlns:a16="http://schemas.microsoft.com/office/drawing/2014/main" id="{53243DEE-72F9-4F6B-B939-117453648A68}"/>
              </a:ext>
            </a:extLst>
          </p:cNvPr>
          <p:cNvPicPr>
            <a:picLocks noChangeAspect="1"/>
          </p:cNvPicPr>
          <p:nvPr/>
        </p:nvPicPr>
        <p:blipFill>
          <a:blip r:embed="rId4"/>
          <a:stretch>
            <a:fillRect/>
          </a:stretch>
        </p:blipFill>
        <p:spPr>
          <a:xfrm>
            <a:off x="4886877" y="3048000"/>
            <a:ext cx="1667656" cy="2571896"/>
          </a:xfrm>
          <a:prstGeom prst="rect">
            <a:avLst/>
          </a:prstGeom>
          <a:ln>
            <a:solidFill>
              <a:schemeClr val="tx1">
                <a:lumMod val="50000"/>
                <a:lumOff val="50000"/>
              </a:schemeClr>
            </a:solidFill>
          </a:ln>
        </p:spPr>
      </p:pic>
      <p:pic>
        <p:nvPicPr>
          <p:cNvPr id="6" name="Picture 5">
            <a:extLst>
              <a:ext uri="{FF2B5EF4-FFF2-40B4-BE49-F238E27FC236}">
                <a16:creationId xmlns:a16="http://schemas.microsoft.com/office/drawing/2014/main" id="{606C3CB8-4690-4C65-AE6B-74E1B8B9CCFA}"/>
              </a:ext>
            </a:extLst>
          </p:cNvPr>
          <p:cNvPicPr>
            <a:picLocks noChangeAspect="1"/>
          </p:cNvPicPr>
          <p:nvPr/>
        </p:nvPicPr>
        <p:blipFill>
          <a:blip r:embed="rId5"/>
          <a:stretch>
            <a:fillRect/>
          </a:stretch>
        </p:blipFill>
        <p:spPr>
          <a:xfrm>
            <a:off x="6818110" y="3048000"/>
            <a:ext cx="1563890" cy="1030241"/>
          </a:xfrm>
          <a:prstGeom prst="rect">
            <a:avLst/>
          </a:prstGeom>
          <a:ln>
            <a:solidFill>
              <a:schemeClr val="tx1">
                <a:lumMod val="50000"/>
                <a:lumOff val="50000"/>
              </a:schemeClr>
            </a:solidFill>
          </a:ln>
        </p:spPr>
      </p:pic>
      <p:pic>
        <p:nvPicPr>
          <p:cNvPr id="7" name="Picture 6">
            <a:extLst>
              <a:ext uri="{FF2B5EF4-FFF2-40B4-BE49-F238E27FC236}">
                <a16:creationId xmlns:a16="http://schemas.microsoft.com/office/drawing/2014/main" id="{91D04B8A-DEB0-4470-9EBA-3FFAD13B9063}"/>
              </a:ext>
            </a:extLst>
          </p:cNvPr>
          <p:cNvPicPr>
            <a:picLocks noChangeAspect="1"/>
          </p:cNvPicPr>
          <p:nvPr/>
        </p:nvPicPr>
        <p:blipFill>
          <a:blip r:embed="rId6"/>
          <a:stretch>
            <a:fillRect/>
          </a:stretch>
        </p:blipFill>
        <p:spPr>
          <a:xfrm>
            <a:off x="6818110" y="4333407"/>
            <a:ext cx="1556479" cy="1000593"/>
          </a:xfrm>
          <a:prstGeom prst="rect">
            <a:avLst/>
          </a:prstGeom>
          <a:ln>
            <a:solidFill>
              <a:schemeClr val="tx1">
                <a:lumMod val="50000"/>
                <a:lumOff val="50000"/>
              </a:schemeClr>
            </a:solidFill>
          </a:ln>
        </p:spPr>
      </p:pic>
    </p:spTree>
    <p:extLst>
      <p:ext uri="{BB962C8B-B14F-4D97-AF65-F5344CB8AC3E}">
        <p14:creationId xmlns:p14="http://schemas.microsoft.com/office/powerpoint/2010/main" val="3359611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707D9-00E4-42DD-A2BC-4DA762F8523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C56CFAD7-C821-44C0-BF37-A23C023187B5}"/>
              </a:ext>
            </a:extLst>
          </p:cNvPr>
          <p:cNvSpPr>
            <a:spLocks noGrp="1"/>
          </p:cNvSpPr>
          <p:nvPr>
            <p:ph idx="1"/>
          </p:nvPr>
        </p:nvSpPr>
        <p:spPr/>
        <p:txBody>
          <a:bodyPr/>
          <a:lstStyle/>
          <a:p>
            <a:pPr>
              <a:buFont typeface="Wingdings" panose="05000000000000000000" pitchFamily="2" charset="2"/>
              <a:buChar char="ü"/>
            </a:pPr>
            <a:r>
              <a:rPr lang="en-US" dirty="0"/>
              <a:t>PowerApps Portal Architecture</a:t>
            </a:r>
          </a:p>
          <a:p>
            <a:pPr>
              <a:buFont typeface="Wingdings" panose="05000000000000000000" pitchFamily="2" charset="2"/>
              <a:buChar char="ü"/>
            </a:pPr>
            <a:r>
              <a:rPr lang="en-US" dirty="0"/>
              <a:t>Portal Editor</a:t>
            </a:r>
          </a:p>
          <a:p>
            <a:pPr>
              <a:buFont typeface="Wingdings" panose="05000000000000000000" pitchFamily="2" charset="2"/>
              <a:buChar char="ü"/>
            </a:pPr>
            <a:r>
              <a:rPr lang="en-US" dirty="0"/>
              <a:t>Portal Management App</a:t>
            </a:r>
          </a:p>
          <a:p>
            <a:pPr>
              <a:buFont typeface="Wingdings" panose="05000000000000000000" pitchFamily="2" charset="2"/>
              <a:buChar char="Ø"/>
            </a:pPr>
            <a:r>
              <a:rPr lang="en-US" dirty="0"/>
              <a:t>Portal Configuration</a:t>
            </a:r>
          </a:p>
          <a:p>
            <a:r>
              <a:rPr lang="en-US" dirty="0"/>
              <a:t>Developing Web Templates</a:t>
            </a:r>
          </a:p>
        </p:txBody>
      </p:sp>
    </p:spTree>
    <p:extLst>
      <p:ext uri="{BB962C8B-B14F-4D97-AF65-F5344CB8AC3E}">
        <p14:creationId xmlns:p14="http://schemas.microsoft.com/office/powerpoint/2010/main" val="37891920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90770-8173-49F1-8ABF-89C56F6E9724}"/>
              </a:ext>
            </a:extLst>
          </p:cNvPr>
          <p:cNvSpPr>
            <a:spLocks noGrp="1"/>
          </p:cNvSpPr>
          <p:nvPr>
            <p:ph type="title"/>
          </p:nvPr>
        </p:nvSpPr>
        <p:spPr/>
        <p:txBody>
          <a:bodyPr/>
          <a:lstStyle/>
          <a:p>
            <a:r>
              <a:rPr lang="en-US" dirty="0"/>
              <a:t>Navigating to the Portal admin center</a:t>
            </a:r>
          </a:p>
        </p:txBody>
      </p:sp>
      <p:pic>
        <p:nvPicPr>
          <p:cNvPr id="3" name="Picture 2">
            <a:extLst>
              <a:ext uri="{FF2B5EF4-FFF2-40B4-BE49-F238E27FC236}">
                <a16:creationId xmlns:a16="http://schemas.microsoft.com/office/drawing/2014/main" id="{BAFF0C0C-F6FA-4C96-98EC-555CAA70C8C8}"/>
              </a:ext>
            </a:extLst>
          </p:cNvPr>
          <p:cNvPicPr>
            <a:picLocks noChangeAspect="1"/>
          </p:cNvPicPr>
          <p:nvPr/>
        </p:nvPicPr>
        <p:blipFill rotWithShape="1">
          <a:blip r:embed="rId2"/>
          <a:srcRect r="18777"/>
          <a:stretch/>
        </p:blipFill>
        <p:spPr>
          <a:xfrm>
            <a:off x="304800" y="1295400"/>
            <a:ext cx="2700964" cy="1524000"/>
          </a:xfrm>
          <a:prstGeom prst="rect">
            <a:avLst/>
          </a:prstGeom>
          <a:ln>
            <a:solidFill>
              <a:schemeClr val="tx1">
                <a:lumMod val="50000"/>
                <a:lumOff val="50000"/>
              </a:schemeClr>
            </a:solidFill>
          </a:ln>
        </p:spPr>
      </p:pic>
      <p:pic>
        <p:nvPicPr>
          <p:cNvPr id="4" name="Picture 3">
            <a:extLst>
              <a:ext uri="{FF2B5EF4-FFF2-40B4-BE49-F238E27FC236}">
                <a16:creationId xmlns:a16="http://schemas.microsoft.com/office/drawing/2014/main" id="{215010E9-D047-4ECB-9D67-446F2589B5DA}"/>
              </a:ext>
            </a:extLst>
          </p:cNvPr>
          <p:cNvPicPr>
            <a:picLocks noChangeAspect="1"/>
          </p:cNvPicPr>
          <p:nvPr/>
        </p:nvPicPr>
        <p:blipFill rotWithShape="1">
          <a:blip r:embed="rId3"/>
          <a:srcRect l="63879" r="1"/>
          <a:stretch/>
        </p:blipFill>
        <p:spPr>
          <a:xfrm>
            <a:off x="3200400" y="1828800"/>
            <a:ext cx="2221037" cy="2686645"/>
          </a:xfrm>
          <a:prstGeom prst="rect">
            <a:avLst/>
          </a:prstGeom>
          <a:ln>
            <a:solidFill>
              <a:schemeClr val="tx1">
                <a:lumMod val="50000"/>
                <a:lumOff val="50000"/>
              </a:schemeClr>
            </a:solidFill>
          </a:ln>
        </p:spPr>
      </p:pic>
      <p:pic>
        <p:nvPicPr>
          <p:cNvPr id="5" name="Picture 4">
            <a:extLst>
              <a:ext uri="{FF2B5EF4-FFF2-40B4-BE49-F238E27FC236}">
                <a16:creationId xmlns:a16="http://schemas.microsoft.com/office/drawing/2014/main" id="{2F974C79-CDBD-428D-965F-A104524EB5DC}"/>
              </a:ext>
            </a:extLst>
          </p:cNvPr>
          <p:cNvPicPr>
            <a:picLocks noChangeAspect="1"/>
          </p:cNvPicPr>
          <p:nvPr/>
        </p:nvPicPr>
        <p:blipFill rotWithShape="1">
          <a:blip r:embed="rId4"/>
          <a:srcRect l="-127" t="-646" r="38825" b="55303"/>
          <a:stretch/>
        </p:blipFill>
        <p:spPr>
          <a:xfrm>
            <a:off x="5638800" y="4572000"/>
            <a:ext cx="3154245" cy="1371600"/>
          </a:xfrm>
          <a:prstGeom prst="rect">
            <a:avLst/>
          </a:prstGeom>
          <a:ln>
            <a:solidFill>
              <a:schemeClr val="tx1">
                <a:lumMod val="50000"/>
                <a:lumOff val="50000"/>
              </a:schemeClr>
            </a:solidFill>
          </a:ln>
        </p:spPr>
      </p:pic>
    </p:spTree>
    <p:extLst>
      <p:ext uri="{BB962C8B-B14F-4D97-AF65-F5344CB8AC3E}">
        <p14:creationId xmlns:p14="http://schemas.microsoft.com/office/powerpoint/2010/main" val="924625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502E9-6FF4-4198-A006-E5EF57C5B2CC}"/>
              </a:ext>
            </a:extLst>
          </p:cNvPr>
          <p:cNvSpPr>
            <a:spLocks noGrp="1"/>
          </p:cNvSpPr>
          <p:nvPr>
            <p:ph type="title"/>
          </p:nvPr>
        </p:nvSpPr>
        <p:spPr/>
        <p:txBody>
          <a:bodyPr/>
          <a:lstStyle/>
          <a:p>
            <a:r>
              <a:rPr lang="en-US" dirty="0"/>
              <a:t>Converting from Trial to Production</a:t>
            </a:r>
          </a:p>
        </p:txBody>
      </p:sp>
      <p:sp>
        <p:nvSpPr>
          <p:cNvPr id="5" name="Content Placeholder 4">
            <a:extLst>
              <a:ext uri="{FF2B5EF4-FFF2-40B4-BE49-F238E27FC236}">
                <a16:creationId xmlns:a16="http://schemas.microsoft.com/office/drawing/2014/main" id="{667FE667-9449-4350-9CE6-6854F28C2A0E}"/>
              </a:ext>
            </a:extLst>
          </p:cNvPr>
          <p:cNvSpPr>
            <a:spLocks noGrp="1"/>
          </p:cNvSpPr>
          <p:nvPr>
            <p:ph idx="1"/>
          </p:nvPr>
        </p:nvSpPr>
        <p:spPr/>
        <p:txBody>
          <a:bodyPr>
            <a:normAutofit/>
          </a:bodyPr>
          <a:lstStyle/>
          <a:p>
            <a:r>
              <a:rPr lang="en-US" sz="2400" dirty="0"/>
              <a:t>Portal is created in trial mode</a:t>
            </a:r>
          </a:p>
          <a:p>
            <a:pPr lvl="1"/>
            <a:r>
              <a:rPr lang="en-US" sz="2000" dirty="0"/>
              <a:t>Portal must be converted to production mode within 30 days</a:t>
            </a:r>
          </a:p>
          <a:p>
            <a:pPr lvl="1"/>
            <a:r>
              <a:rPr lang="en-US" sz="2000" dirty="0"/>
              <a:t>Host environment must be in production mode to convert portal</a:t>
            </a:r>
          </a:p>
          <a:p>
            <a:pPr lvl="1"/>
            <a:r>
              <a:rPr lang="en-US" sz="2000" dirty="0"/>
              <a:t>Important configuration options not available in trial portal</a:t>
            </a:r>
          </a:p>
        </p:txBody>
      </p:sp>
      <p:pic>
        <p:nvPicPr>
          <p:cNvPr id="3" name="Picture 2">
            <a:extLst>
              <a:ext uri="{FF2B5EF4-FFF2-40B4-BE49-F238E27FC236}">
                <a16:creationId xmlns:a16="http://schemas.microsoft.com/office/drawing/2014/main" id="{F112C5FC-033D-4C7D-A615-1B5CF8498A6F}"/>
              </a:ext>
            </a:extLst>
          </p:cNvPr>
          <p:cNvPicPr>
            <a:picLocks noChangeAspect="1"/>
          </p:cNvPicPr>
          <p:nvPr/>
        </p:nvPicPr>
        <p:blipFill>
          <a:blip r:embed="rId2"/>
          <a:stretch>
            <a:fillRect/>
          </a:stretch>
        </p:blipFill>
        <p:spPr>
          <a:xfrm>
            <a:off x="1143000" y="3124200"/>
            <a:ext cx="5257800" cy="3091028"/>
          </a:xfrm>
          <a:prstGeom prst="rect">
            <a:avLst/>
          </a:prstGeom>
          <a:ln>
            <a:solidFill>
              <a:schemeClr val="tx1">
                <a:lumMod val="50000"/>
                <a:lumOff val="50000"/>
              </a:schemeClr>
            </a:solidFill>
          </a:ln>
        </p:spPr>
      </p:pic>
      <p:pic>
        <p:nvPicPr>
          <p:cNvPr id="4" name="Picture 3">
            <a:extLst>
              <a:ext uri="{FF2B5EF4-FFF2-40B4-BE49-F238E27FC236}">
                <a16:creationId xmlns:a16="http://schemas.microsoft.com/office/drawing/2014/main" id="{869896AC-F0ED-45C4-9E66-21493A52C7EF}"/>
              </a:ext>
            </a:extLst>
          </p:cNvPr>
          <p:cNvPicPr>
            <a:picLocks noChangeAspect="1"/>
          </p:cNvPicPr>
          <p:nvPr/>
        </p:nvPicPr>
        <p:blipFill>
          <a:blip r:embed="rId3"/>
          <a:stretch>
            <a:fillRect/>
          </a:stretch>
        </p:blipFill>
        <p:spPr>
          <a:xfrm>
            <a:off x="4343400" y="5105400"/>
            <a:ext cx="4648200" cy="1581921"/>
          </a:xfrm>
          <a:prstGeom prst="rect">
            <a:avLst/>
          </a:prstGeom>
          <a:ln>
            <a:solidFill>
              <a:schemeClr val="tx1">
                <a:lumMod val="50000"/>
                <a:lumOff val="50000"/>
              </a:schemeClr>
            </a:solidFill>
          </a:ln>
        </p:spPr>
      </p:pic>
    </p:spTree>
    <p:extLst>
      <p:ext uri="{BB962C8B-B14F-4D97-AF65-F5344CB8AC3E}">
        <p14:creationId xmlns:p14="http://schemas.microsoft.com/office/powerpoint/2010/main" val="29208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D7686-FA51-4CAA-BDD1-1088D74C2D51}"/>
              </a:ext>
            </a:extLst>
          </p:cNvPr>
          <p:cNvSpPr>
            <a:spLocks noGrp="1"/>
          </p:cNvSpPr>
          <p:nvPr>
            <p:ph type="title"/>
          </p:nvPr>
        </p:nvSpPr>
        <p:spPr/>
        <p:txBody>
          <a:bodyPr/>
          <a:lstStyle/>
          <a:p>
            <a:r>
              <a:rPr lang="en-US" dirty="0"/>
              <a:t>Portal Development Status</a:t>
            </a:r>
          </a:p>
        </p:txBody>
      </p:sp>
      <p:sp>
        <p:nvSpPr>
          <p:cNvPr id="5" name="Content Placeholder 4">
            <a:extLst>
              <a:ext uri="{FF2B5EF4-FFF2-40B4-BE49-F238E27FC236}">
                <a16:creationId xmlns:a16="http://schemas.microsoft.com/office/drawing/2014/main" id="{D08B338F-0C87-415C-8590-018700107EE8}"/>
              </a:ext>
            </a:extLst>
          </p:cNvPr>
          <p:cNvSpPr>
            <a:spLocks noGrp="1"/>
          </p:cNvSpPr>
          <p:nvPr>
            <p:ph idx="1"/>
          </p:nvPr>
        </p:nvSpPr>
        <p:spPr/>
        <p:txBody>
          <a:bodyPr>
            <a:normAutofit/>
          </a:bodyPr>
          <a:lstStyle/>
          <a:p>
            <a:r>
              <a:rPr lang="en-US" sz="2400" dirty="0"/>
              <a:t>Production portal has develop status property</a:t>
            </a:r>
          </a:p>
        </p:txBody>
      </p:sp>
      <p:pic>
        <p:nvPicPr>
          <p:cNvPr id="3" name="Picture 2">
            <a:extLst>
              <a:ext uri="{FF2B5EF4-FFF2-40B4-BE49-F238E27FC236}">
                <a16:creationId xmlns:a16="http://schemas.microsoft.com/office/drawing/2014/main" id="{FEE6650D-4BE0-41D1-AB00-B1B78DFAD230}"/>
              </a:ext>
            </a:extLst>
          </p:cNvPr>
          <p:cNvPicPr>
            <a:picLocks noChangeAspect="1"/>
          </p:cNvPicPr>
          <p:nvPr/>
        </p:nvPicPr>
        <p:blipFill>
          <a:blip r:embed="rId2"/>
          <a:stretch>
            <a:fillRect/>
          </a:stretch>
        </p:blipFill>
        <p:spPr>
          <a:xfrm>
            <a:off x="838200" y="1981200"/>
            <a:ext cx="3657600" cy="3097084"/>
          </a:xfrm>
          <a:prstGeom prst="rect">
            <a:avLst/>
          </a:prstGeom>
          <a:ln>
            <a:solidFill>
              <a:schemeClr val="tx1">
                <a:lumMod val="50000"/>
                <a:lumOff val="50000"/>
              </a:schemeClr>
            </a:solidFill>
          </a:ln>
        </p:spPr>
      </p:pic>
      <p:pic>
        <p:nvPicPr>
          <p:cNvPr id="4" name="Picture 3">
            <a:extLst>
              <a:ext uri="{FF2B5EF4-FFF2-40B4-BE49-F238E27FC236}">
                <a16:creationId xmlns:a16="http://schemas.microsoft.com/office/drawing/2014/main" id="{88A7BA7D-1A4A-430D-9EEA-E2F9B0F78C7D}"/>
              </a:ext>
            </a:extLst>
          </p:cNvPr>
          <p:cNvPicPr>
            <a:picLocks noChangeAspect="1"/>
          </p:cNvPicPr>
          <p:nvPr/>
        </p:nvPicPr>
        <p:blipFill>
          <a:blip r:embed="rId3"/>
          <a:stretch>
            <a:fillRect/>
          </a:stretch>
        </p:blipFill>
        <p:spPr>
          <a:xfrm>
            <a:off x="5029200" y="2895600"/>
            <a:ext cx="3620655" cy="2743200"/>
          </a:xfrm>
          <a:prstGeom prst="rect">
            <a:avLst/>
          </a:prstGeom>
          <a:ln>
            <a:solidFill>
              <a:schemeClr val="tx1">
                <a:lumMod val="50000"/>
                <a:lumOff val="50000"/>
              </a:schemeClr>
            </a:solidFill>
          </a:ln>
        </p:spPr>
      </p:pic>
      <p:sp>
        <p:nvSpPr>
          <p:cNvPr id="6" name="Arrow: Right 5">
            <a:extLst>
              <a:ext uri="{FF2B5EF4-FFF2-40B4-BE49-F238E27FC236}">
                <a16:creationId xmlns:a16="http://schemas.microsoft.com/office/drawing/2014/main" id="{904E7B6C-521A-4365-AC94-A58DE608ED17}"/>
              </a:ext>
            </a:extLst>
          </p:cNvPr>
          <p:cNvSpPr/>
          <p:nvPr/>
        </p:nvSpPr>
        <p:spPr>
          <a:xfrm>
            <a:off x="1819922" y="3613212"/>
            <a:ext cx="457200" cy="2286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109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6FAF3-486C-4B74-B509-5E89DC72E038}"/>
              </a:ext>
            </a:extLst>
          </p:cNvPr>
          <p:cNvSpPr>
            <a:spLocks noGrp="1"/>
          </p:cNvSpPr>
          <p:nvPr>
            <p:ph type="title"/>
          </p:nvPr>
        </p:nvSpPr>
        <p:spPr/>
        <p:txBody>
          <a:bodyPr/>
          <a:lstStyle/>
          <a:p>
            <a:r>
              <a:rPr lang="en-US" dirty="0"/>
              <a:t>PowerApps Portals</a:t>
            </a:r>
          </a:p>
        </p:txBody>
      </p:sp>
      <p:sp>
        <p:nvSpPr>
          <p:cNvPr id="3" name="Content Placeholder 2">
            <a:extLst>
              <a:ext uri="{FF2B5EF4-FFF2-40B4-BE49-F238E27FC236}">
                <a16:creationId xmlns:a16="http://schemas.microsoft.com/office/drawing/2014/main" id="{EE7F8A13-1CF2-4B66-8F69-5B577E8EC7A9}"/>
              </a:ext>
            </a:extLst>
          </p:cNvPr>
          <p:cNvSpPr>
            <a:spLocks noGrp="1"/>
          </p:cNvSpPr>
          <p:nvPr>
            <p:ph idx="1"/>
          </p:nvPr>
        </p:nvSpPr>
        <p:spPr/>
        <p:txBody>
          <a:bodyPr>
            <a:normAutofit/>
          </a:bodyPr>
          <a:lstStyle/>
          <a:p>
            <a:r>
              <a:rPr lang="en-US" sz="2400" dirty="0"/>
              <a:t>PowerApps portals provide web development platform</a:t>
            </a:r>
          </a:p>
          <a:p>
            <a:pPr lvl="1"/>
            <a:r>
              <a:rPr lang="en-US" sz="2000" dirty="0"/>
              <a:t>Create websites for anonymous users and/or authenticated user</a:t>
            </a:r>
          </a:p>
          <a:p>
            <a:pPr lvl="1"/>
            <a:r>
              <a:rPr lang="en-US" sz="2000" dirty="0"/>
              <a:t>Allows for authentication through LinkedIn, Facebook, Twitter, etc.</a:t>
            </a:r>
          </a:p>
          <a:p>
            <a:pPr lvl="1"/>
            <a:endParaRPr lang="en-US" sz="2000" dirty="0"/>
          </a:p>
          <a:p>
            <a:r>
              <a:rPr lang="en-US" sz="2400" dirty="0"/>
              <a:t>Portal content managed by business users</a:t>
            </a:r>
          </a:p>
          <a:p>
            <a:pPr lvl="1"/>
            <a:r>
              <a:rPr lang="en-US" sz="2000" dirty="0"/>
              <a:t>Portal Editor used to add pages and author content</a:t>
            </a:r>
          </a:p>
          <a:p>
            <a:pPr lvl="1"/>
            <a:r>
              <a:rPr lang="en-US" sz="2000" dirty="0"/>
              <a:t>Portal Management app created along with portal</a:t>
            </a:r>
          </a:p>
          <a:p>
            <a:pPr lvl="1"/>
            <a:endParaRPr lang="en-US" sz="2000" dirty="0"/>
          </a:p>
          <a:p>
            <a:r>
              <a:rPr lang="en-US" sz="2400" dirty="0"/>
              <a:t>Portal can be customized by web developers</a:t>
            </a:r>
          </a:p>
          <a:p>
            <a:pPr lvl="1"/>
            <a:r>
              <a:rPr lang="en-US" sz="2000" dirty="0"/>
              <a:t>Portal can be extended with custom web templates</a:t>
            </a:r>
          </a:p>
          <a:p>
            <a:pPr lvl="1"/>
            <a:r>
              <a:rPr lang="en-US" sz="2000" dirty="0"/>
              <a:t>Web templates can be written to access CDS entities</a:t>
            </a:r>
          </a:p>
        </p:txBody>
      </p:sp>
    </p:spTree>
    <p:extLst>
      <p:ext uri="{BB962C8B-B14F-4D97-AF65-F5344CB8AC3E}">
        <p14:creationId xmlns:p14="http://schemas.microsoft.com/office/powerpoint/2010/main" val="3094759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59257-922B-44B4-89AF-C67FD9DDC416}"/>
              </a:ext>
            </a:extLst>
          </p:cNvPr>
          <p:cNvSpPr>
            <a:spLocks noGrp="1"/>
          </p:cNvSpPr>
          <p:nvPr>
            <p:ph type="title"/>
          </p:nvPr>
        </p:nvSpPr>
        <p:spPr/>
        <p:txBody>
          <a:bodyPr/>
          <a:lstStyle/>
          <a:p>
            <a:r>
              <a:rPr lang="en-US" dirty="0"/>
              <a:t>Portal Actions</a:t>
            </a:r>
          </a:p>
        </p:txBody>
      </p:sp>
      <p:sp>
        <p:nvSpPr>
          <p:cNvPr id="4" name="Content Placeholder 3">
            <a:extLst>
              <a:ext uri="{FF2B5EF4-FFF2-40B4-BE49-F238E27FC236}">
                <a16:creationId xmlns:a16="http://schemas.microsoft.com/office/drawing/2014/main" id="{92D59EC6-A8EA-41D4-8C2B-C19D4AB3A798}"/>
              </a:ext>
            </a:extLst>
          </p:cNvPr>
          <p:cNvSpPr>
            <a:spLocks noGrp="1"/>
          </p:cNvSpPr>
          <p:nvPr>
            <p:ph idx="1"/>
          </p:nvPr>
        </p:nvSpPr>
        <p:spPr/>
        <p:txBody>
          <a:bodyPr>
            <a:normAutofit/>
          </a:bodyPr>
          <a:lstStyle/>
          <a:p>
            <a:r>
              <a:rPr lang="en-US" sz="2000" dirty="0"/>
              <a:t>Import portal actions</a:t>
            </a:r>
          </a:p>
          <a:p>
            <a:pPr lvl="1"/>
            <a:r>
              <a:rPr lang="en-US" sz="1800" dirty="0"/>
              <a:t>Add custom domain</a:t>
            </a:r>
          </a:p>
          <a:p>
            <a:pPr lvl="1"/>
            <a:r>
              <a:rPr lang="en-US" sz="1800" dirty="0"/>
              <a:t>Configure SSL</a:t>
            </a:r>
          </a:p>
          <a:p>
            <a:pPr lvl="1"/>
            <a:r>
              <a:rPr lang="en-US" sz="1800" dirty="0"/>
              <a:t>Enable SharePoint Integration</a:t>
            </a:r>
          </a:p>
          <a:p>
            <a:pPr lvl="1"/>
            <a:r>
              <a:rPr lang="en-US" sz="1800" dirty="0"/>
              <a:t>Enabled Power BI Integration</a:t>
            </a:r>
          </a:p>
          <a:p>
            <a:pPr lvl="1"/>
            <a:r>
              <a:rPr lang="en-US" sz="1800" dirty="0"/>
              <a:t>Restart Portal</a:t>
            </a:r>
          </a:p>
          <a:p>
            <a:pPr lvl="1"/>
            <a:r>
              <a:rPr lang="en-US" sz="1800" dirty="0"/>
              <a:t>Reset Portal</a:t>
            </a:r>
          </a:p>
        </p:txBody>
      </p:sp>
      <p:pic>
        <p:nvPicPr>
          <p:cNvPr id="3" name="Picture 2">
            <a:extLst>
              <a:ext uri="{FF2B5EF4-FFF2-40B4-BE49-F238E27FC236}">
                <a16:creationId xmlns:a16="http://schemas.microsoft.com/office/drawing/2014/main" id="{97D49A27-BC8D-4534-BDF2-C669AC5542E7}"/>
              </a:ext>
            </a:extLst>
          </p:cNvPr>
          <p:cNvPicPr>
            <a:picLocks noChangeAspect="1"/>
          </p:cNvPicPr>
          <p:nvPr/>
        </p:nvPicPr>
        <p:blipFill>
          <a:blip r:embed="rId2"/>
          <a:stretch>
            <a:fillRect/>
          </a:stretch>
        </p:blipFill>
        <p:spPr>
          <a:xfrm>
            <a:off x="4495800" y="1524000"/>
            <a:ext cx="4319480" cy="4419600"/>
          </a:xfrm>
          <a:prstGeom prst="rect">
            <a:avLst/>
          </a:prstGeom>
          <a:ln>
            <a:solidFill>
              <a:schemeClr val="tx1">
                <a:lumMod val="50000"/>
                <a:lumOff val="50000"/>
              </a:schemeClr>
            </a:solidFill>
          </a:ln>
        </p:spPr>
      </p:pic>
    </p:spTree>
    <p:extLst>
      <p:ext uri="{BB962C8B-B14F-4D97-AF65-F5344CB8AC3E}">
        <p14:creationId xmlns:p14="http://schemas.microsoft.com/office/powerpoint/2010/main" val="17084385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1B06E-ED17-4BCE-B0B3-BB5951FC2282}"/>
              </a:ext>
            </a:extLst>
          </p:cNvPr>
          <p:cNvSpPr>
            <a:spLocks noGrp="1"/>
          </p:cNvSpPr>
          <p:nvPr>
            <p:ph type="title"/>
          </p:nvPr>
        </p:nvSpPr>
        <p:spPr/>
        <p:txBody>
          <a:bodyPr/>
          <a:lstStyle/>
          <a:p>
            <a:r>
              <a:rPr lang="en-US" sz="2600" dirty="0"/>
              <a:t>Integrating External Authentication Providers</a:t>
            </a:r>
          </a:p>
        </p:txBody>
      </p:sp>
      <p:sp>
        <p:nvSpPr>
          <p:cNvPr id="3" name="Content Placeholder 2">
            <a:extLst>
              <a:ext uri="{FF2B5EF4-FFF2-40B4-BE49-F238E27FC236}">
                <a16:creationId xmlns:a16="http://schemas.microsoft.com/office/drawing/2014/main" id="{816C2049-220F-45BD-8DAA-EA2261C73CD3}"/>
              </a:ext>
            </a:extLst>
          </p:cNvPr>
          <p:cNvSpPr>
            <a:spLocks noGrp="1"/>
          </p:cNvSpPr>
          <p:nvPr>
            <p:ph idx="1"/>
          </p:nvPr>
        </p:nvSpPr>
        <p:spPr/>
        <p:txBody>
          <a:bodyPr>
            <a:normAutofit/>
          </a:bodyPr>
          <a:lstStyle/>
          <a:p>
            <a:pPr>
              <a:lnSpc>
                <a:spcPct val="150000"/>
              </a:lnSpc>
            </a:pPr>
            <a:r>
              <a:rPr lang="en-US" sz="2000" dirty="0"/>
              <a:t>PowerApps portals allows for external authentication providers</a:t>
            </a:r>
          </a:p>
          <a:p>
            <a:pPr lvl="1"/>
            <a:r>
              <a:rPr lang="en-US" sz="1800" dirty="0"/>
              <a:t>Users can authenticate using LinkedIn, Facebook and Twitter</a:t>
            </a:r>
          </a:p>
          <a:p>
            <a:pPr>
              <a:lnSpc>
                <a:spcPct val="150000"/>
              </a:lnSpc>
            </a:pPr>
            <a:endParaRPr lang="en-US" sz="2000" dirty="0"/>
          </a:p>
          <a:p>
            <a:pPr>
              <a:lnSpc>
                <a:spcPct val="150000"/>
              </a:lnSpc>
            </a:pPr>
            <a:r>
              <a:rPr lang="en-US" sz="2000" dirty="0"/>
              <a:t>Brian Knight (MVP) has some very useful videos</a:t>
            </a:r>
          </a:p>
          <a:p>
            <a:pPr lvl="1"/>
            <a:r>
              <a:rPr lang="en-US" sz="1800" dirty="0"/>
              <a:t>PowerApps Portals External Authentication with LinkedIn</a:t>
            </a:r>
            <a:br>
              <a:rPr lang="en-US" sz="1800" dirty="0"/>
            </a:br>
            <a:r>
              <a:rPr lang="en-US" sz="1800" dirty="0">
                <a:hlinkClick r:id="rId2"/>
              </a:rPr>
              <a:t>https://www.youtube.com/watch?v=8Zx2RBhwV4I</a:t>
            </a:r>
            <a:endParaRPr lang="en-US" sz="1800" dirty="0"/>
          </a:p>
          <a:p>
            <a:pPr lvl="1"/>
            <a:r>
              <a:rPr lang="en-US" sz="1800" dirty="0"/>
              <a:t>PowerApps Portals External Authentication with Facebook</a:t>
            </a:r>
            <a:br>
              <a:rPr lang="en-US" sz="1800" dirty="0"/>
            </a:br>
            <a:r>
              <a:rPr lang="en-US" sz="1800" dirty="0">
                <a:hlinkClick r:id="rId3"/>
              </a:rPr>
              <a:t>https://www.youtube.com/watch?v=egfnaXIqpwU</a:t>
            </a:r>
            <a:endParaRPr lang="en-US" sz="1800" dirty="0"/>
          </a:p>
          <a:p>
            <a:pPr lvl="1">
              <a:lnSpc>
                <a:spcPct val="150000"/>
              </a:lnSpc>
            </a:pPr>
            <a:endParaRPr lang="en-US" sz="1800" dirty="0"/>
          </a:p>
        </p:txBody>
      </p:sp>
    </p:spTree>
    <p:extLst>
      <p:ext uri="{BB962C8B-B14F-4D97-AF65-F5344CB8AC3E}">
        <p14:creationId xmlns:p14="http://schemas.microsoft.com/office/powerpoint/2010/main" val="2999127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A3536-6A00-4082-AAEB-831964438379}"/>
              </a:ext>
            </a:extLst>
          </p:cNvPr>
          <p:cNvSpPr>
            <a:spLocks noGrp="1"/>
          </p:cNvSpPr>
          <p:nvPr>
            <p:ph type="title"/>
          </p:nvPr>
        </p:nvSpPr>
        <p:spPr/>
        <p:txBody>
          <a:bodyPr/>
          <a:lstStyle/>
          <a:p>
            <a:r>
              <a:rPr lang="en-US" dirty="0"/>
              <a:t>Demo Portal at </a:t>
            </a:r>
            <a:r>
              <a:rPr lang="en-US" dirty="0">
                <a:solidFill>
                  <a:schemeClr val="accent2"/>
                </a:solidFill>
              </a:rPr>
              <a:t>www.TedPattison.net</a:t>
            </a:r>
            <a:r>
              <a:rPr lang="en-US" dirty="0"/>
              <a:t> </a:t>
            </a:r>
          </a:p>
        </p:txBody>
      </p:sp>
      <p:pic>
        <p:nvPicPr>
          <p:cNvPr id="4" name="Picture 3">
            <a:extLst>
              <a:ext uri="{FF2B5EF4-FFF2-40B4-BE49-F238E27FC236}">
                <a16:creationId xmlns:a16="http://schemas.microsoft.com/office/drawing/2014/main" id="{99DE8FCC-0395-436C-BCA2-4DF3D4038EE8}"/>
              </a:ext>
            </a:extLst>
          </p:cNvPr>
          <p:cNvPicPr>
            <a:picLocks noChangeAspect="1"/>
          </p:cNvPicPr>
          <p:nvPr/>
        </p:nvPicPr>
        <p:blipFill>
          <a:blip r:embed="rId2"/>
          <a:stretch>
            <a:fillRect/>
          </a:stretch>
        </p:blipFill>
        <p:spPr>
          <a:xfrm>
            <a:off x="228600" y="1295401"/>
            <a:ext cx="8486195" cy="3810000"/>
          </a:xfrm>
          <a:prstGeom prst="rect">
            <a:avLst/>
          </a:prstGeom>
          <a:ln>
            <a:solidFill>
              <a:schemeClr val="bg1">
                <a:lumMod val="65000"/>
              </a:schemeClr>
            </a:solidFill>
          </a:ln>
        </p:spPr>
      </p:pic>
    </p:spTree>
    <p:extLst>
      <p:ext uri="{BB962C8B-B14F-4D97-AF65-F5344CB8AC3E}">
        <p14:creationId xmlns:p14="http://schemas.microsoft.com/office/powerpoint/2010/main" val="37623369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707D9-00E4-42DD-A2BC-4DA762F8523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C56CFAD7-C821-44C0-BF37-A23C023187B5}"/>
              </a:ext>
            </a:extLst>
          </p:cNvPr>
          <p:cNvSpPr>
            <a:spLocks noGrp="1"/>
          </p:cNvSpPr>
          <p:nvPr>
            <p:ph idx="1"/>
          </p:nvPr>
        </p:nvSpPr>
        <p:spPr/>
        <p:txBody>
          <a:bodyPr/>
          <a:lstStyle/>
          <a:p>
            <a:pPr>
              <a:buFont typeface="Wingdings" panose="05000000000000000000" pitchFamily="2" charset="2"/>
              <a:buChar char="ü"/>
            </a:pPr>
            <a:r>
              <a:rPr lang="en-US" dirty="0"/>
              <a:t>PowerApps Portal Architecture</a:t>
            </a:r>
          </a:p>
          <a:p>
            <a:pPr>
              <a:buFont typeface="Wingdings" panose="05000000000000000000" pitchFamily="2" charset="2"/>
              <a:buChar char="ü"/>
            </a:pPr>
            <a:r>
              <a:rPr lang="en-US" dirty="0"/>
              <a:t>Portal Editor</a:t>
            </a:r>
          </a:p>
          <a:p>
            <a:pPr>
              <a:buFont typeface="Wingdings" panose="05000000000000000000" pitchFamily="2" charset="2"/>
              <a:buChar char="ü"/>
            </a:pPr>
            <a:r>
              <a:rPr lang="en-US" dirty="0"/>
              <a:t>Portal Management App</a:t>
            </a:r>
          </a:p>
          <a:p>
            <a:pPr>
              <a:buFont typeface="Wingdings" panose="05000000000000000000" pitchFamily="2" charset="2"/>
              <a:buChar char="ü"/>
            </a:pPr>
            <a:r>
              <a:rPr lang="en-US" dirty="0"/>
              <a:t>Portal Configuration</a:t>
            </a:r>
          </a:p>
          <a:p>
            <a:pPr>
              <a:buFont typeface="Wingdings" panose="05000000000000000000" pitchFamily="2" charset="2"/>
              <a:buChar char="Ø"/>
            </a:pPr>
            <a:r>
              <a:rPr lang="en-US" dirty="0"/>
              <a:t>Developing Web Templates</a:t>
            </a:r>
          </a:p>
        </p:txBody>
      </p:sp>
    </p:spTree>
    <p:extLst>
      <p:ext uri="{BB962C8B-B14F-4D97-AF65-F5344CB8AC3E}">
        <p14:creationId xmlns:p14="http://schemas.microsoft.com/office/powerpoint/2010/main" val="37053280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70BB3-0979-4F54-9F2A-09A3DE48313A}"/>
              </a:ext>
            </a:extLst>
          </p:cNvPr>
          <p:cNvSpPr>
            <a:spLocks noGrp="1"/>
          </p:cNvSpPr>
          <p:nvPr>
            <p:ph type="title"/>
          </p:nvPr>
        </p:nvSpPr>
        <p:spPr/>
        <p:txBody>
          <a:bodyPr/>
          <a:lstStyle/>
          <a:p>
            <a:r>
              <a:rPr lang="en-US" dirty="0"/>
              <a:t>Liquid Template Language</a:t>
            </a:r>
          </a:p>
        </p:txBody>
      </p:sp>
      <p:sp>
        <p:nvSpPr>
          <p:cNvPr id="3" name="Content Placeholder 2">
            <a:extLst>
              <a:ext uri="{FF2B5EF4-FFF2-40B4-BE49-F238E27FC236}">
                <a16:creationId xmlns:a16="http://schemas.microsoft.com/office/drawing/2014/main" id="{910F32AA-8E60-486C-A585-CA08CDB8A984}"/>
              </a:ext>
            </a:extLst>
          </p:cNvPr>
          <p:cNvSpPr>
            <a:spLocks noGrp="1"/>
          </p:cNvSpPr>
          <p:nvPr>
            <p:ph idx="1"/>
          </p:nvPr>
        </p:nvSpPr>
        <p:spPr/>
        <p:txBody>
          <a:bodyPr>
            <a:noAutofit/>
          </a:bodyPr>
          <a:lstStyle/>
          <a:p>
            <a:r>
              <a:rPr lang="en-US" sz="2400" dirty="0"/>
              <a:t>Liquid is open-source template language</a:t>
            </a:r>
          </a:p>
          <a:p>
            <a:pPr lvl="1"/>
            <a:r>
              <a:rPr lang="en-US" sz="2000" dirty="0"/>
              <a:t>Created by Shopify in 2006</a:t>
            </a:r>
          </a:p>
          <a:p>
            <a:pPr lvl="1"/>
            <a:r>
              <a:rPr lang="en-US" sz="2000" dirty="0"/>
              <a:t>Currently used by 100s of websites and ISVs</a:t>
            </a:r>
          </a:p>
          <a:p>
            <a:pPr lvl="1"/>
            <a:r>
              <a:rPr lang="en-US" sz="2000" dirty="0"/>
              <a:t>Designed to surface data from databases into web pages</a:t>
            </a:r>
          </a:p>
          <a:p>
            <a:pPr lvl="1"/>
            <a:r>
              <a:rPr lang="en-US" sz="2000" dirty="0"/>
              <a:t>Liquid template code runs in the cloud in secure manner</a:t>
            </a:r>
          </a:p>
          <a:p>
            <a:pPr lvl="1"/>
            <a:r>
              <a:rPr lang="en-US" sz="2000" dirty="0"/>
              <a:t>Docs and tutorial available at </a:t>
            </a:r>
            <a:r>
              <a:rPr lang="en-US" sz="2000" dirty="0">
                <a:hlinkClick r:id="rId2"/>
              </a:rPr>
              <a:t>https://shopify.github.io/liquid/</a:t>
            </a:r>
            <a:endParaRPr lang="en-US" sz="2000" dirty="0"/>
          </a:p>
        </p:txBody>
      </p:sp>
      <p:pic>
        <p:nvPicPr>
          <p:cNvPr id="4" name="Picture 3">
            <a:extLst>
              <a:ext uri="{FF2B5EF4-FFF2-40B4-BE49-F238E27FC236}">
                <a16:creationId xmlns:a16="http://schemas.microsoft.com/office/drawing/2014/main" id="{B775BC33-9F9A-4519-88B3-F3178DA3F45C}"/>
              </a:ext>
            </a:extLst>
          </p:cNvPr>
          <p:cNvPicPr>
            <a:picLocks noChangeAspect="1"/>
          </p:cNvPicPr>
          <p:nvPr/>
        </p:nvPicPr>
        <p:blipFill>
          <a:blip r:embed="rId3"/>
          <a:stretch>
            <a:fillRect/>
          </a:stretch>
        </p:blipFill>
        <p:spPr>
          <a:xfrm>
            <a:off x="1143000" y="3962400"/>
            <a:ext cx="7239000" cy="2634569"/>
          </a:xfrm>
          <a:prstGeom prst="rect">
            <a:avLst/>
          </a:prstGeom>
          <a:ln>
            <a:solidFill>
              <a:schemeClr val="tx1">
                <a:lumMod val="50000"/>
                <a:lumOff val="50000"/>
              </a:schemeClr>
            </a:solidFill>
          </a:ln>
        </p:spPr>
      </p:pic>
    </p:spTree>
    <p:extLst>
      <p:ext uri="{BB962C8B-B14F-4D97-AF65-F5344CB8AC3E}">
        <p14:creationId xmlns:p14="http://schemas.microsoft.com/office/powerpoint/2010/main" val="20017423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158A8-7D9B-48C5-B8A9-D4413FC77938}"/>
              </a:ext>
            </a:extLst>
          </p:cNvPr>
          <p:cNvSpPr>
            <a:spLocks noGrp="1"/>
          </p:cNvSpPr>
          <p:nvPr>
            <p:ph type="title"/>
          </p:nvPr>
        </p:nvSpPr>
        <p:spPr/>
        <p:txBody>
          <a:bodyPr/>
          <a:lstStyle/>
          <a:p>
            <a:r>
              <a:rPr lang="en-US" dirty="0"/>
              <a:t>Liquid 101 – Objects and Tags</a:t>
            </a:r>
          </a:p>
        </p:txBody>
      </p:sp>
      <p:sp>
        <p:nvSpPr>
          <p:cNvPr id="3" name="Content Placeholder 2">
            <a:extLst>
              <a:ext uri="{FF2B5EF4-FFF2-40B4-BE49-F238E27FC236}">
                <a16:creationId xmlns:a16="http://schemas.microsoft.com/office/drawing/2014/main" id="{54E925EC-C45B-4FE0-A9AB-A2ECDC15BAC6}"/>
              </a:ext>
            </a:extLst>
          </p:cNvPr>
          <p:cNvSpPr>
            <a:spLocks noGrp="1"/>
          </p:cNvSpPr>
          <p:nvPr>
            <p:ph idx="1"/>
          </p:nvPr>
        </p:nvSpPr>
        <p:spPr>
          <a:xfrm>
            <a:off x="381000" y="1447800"/>
            <a:ext cx="8382000" cy="5181600"/>
          </a:xfrm>
        </p:spPr>
        <p:txBody>
          <a:bodyPr>
            <a:normAutofit/>
          </a:bodyPr>
          <a:lstStyle/>
          <a:p>
            <a:r>
              <a:rPr lang="en-US" sz="2000" b="1" dirty="0"/>
              <a:t>Objects</a:t>
            </a:r>
            <a:r>
              <a:rPr lang="en-US" sz="2000" dirty="0"/>
              <a:t> and variables denoted by double curly braces: {{ and }}</a:t>
            </a:r>
          </a:p>
          <a:p>
            <a:endParaRPr lang="en-US" sz="2000" dirty="0"/>
          </a:p>
          <a:p>
            <a:endParaRPr lang="en-US" sz="2000" dirty="0"/>
          </a:p>
          <a:p>
            <a:endParaRPr lang="en-US" sz="2000" dirty="0"/>
          </a:p>
          <a:p>
            <a:endParaRPr lang="en-US" sz="2000" dirty="0"/>
          </a:p>
          <a:p>
            <a:pPr lvl="1"/>
            <a:endParaRPr lang="en-US" sz="1600" dirty="0"/>
          </a:p>
          <a:p>
            <a:r>
              <a:rPr lang="en-US" sz="2000" b="1" dirty="0"/>
              <a:t>Tags</a:t>
            </a:r>
            <a:r>
              <a:rPr lang="en-US" sz="2000" dirty="0"/>
              <a:t> with logic use curly braces and percent signs: {% and %}.</a:t>
            </a:r>
          </a:p>
        </p:txBody>
      </p:sp>
      <p:pic>
        <p:nvPicPr>
          <p:cNvPr id="4" name="Picture 3">
            <a:extLst>
              <a:ext uri="{FF2B5EF4-FFF2-40B4-BE49-F238E27FC236}">
                <a16:creationId xmlns:a16="http://schemas.microsoft.com/office/drawing/2014/main" id="{E97372DD-6B4C-4E72-8A68-0B3810E6EA71}"/>
              </a:ext>
            </a:extLst>
          </p:cNvPr>
          <p:cNvPicPr>
            <a:picLocks noChangeAspect="1"/>
          </p:cNvPicPr>
          <p:nvPr/>
        </p:nvPicPr>
        <p:blipFill>
          <a:blip r:embed="rId2"/>
          <a:stretch>
            <a:fillRect/>
          </a:stretch>
        </p:blipFill>
        <p:spPr>
          <a:xfrm>
            <a:off x="838200" y="1905000"/>
            <a:ext cx="6994226" cy="1828800"/>
          </a:xfrm>
          <a:prstGeom prst="rect">
            <a:avLst/>
          </a:prstGeom>
          <a:ln>
            <a:solidFill>
              <a:schemeClr val="tx1">
                <a:lumMod val="50000"/>
                <a:lumOff val="50000"/>
              </a:schemeClr>
            </a:solidFill>
          </a:ln>
        </p:spPr>
      </p:pic>
      <p:pic>
        <p:nvPicPr>
          <p:cNvPr id="6" name="Picture 5">
            <a:extLst>
              <a:ext uri="{FF2B5EF4-FFF2-40B4-BE49-F238E27FC236}">
                <a16:creationId xmlns:a16="http://schemas.microsoft.com/office/drawing/2014/main" id="{5ECE068A-36EB-4B6E-9587-9BEFA89D2C3C}"/>
              </a:ext>
            </a:extLst>
          </p:cNvPr>
          <p:cNvPicPr>
            <a:picLocks noChangeAspect="1"/>
          </p:cNvPicPr>
          <p:nvPr/>
        </p:nvPicPr>
        <p:blipFill>
          <a:blip r:embed="rId3"/>
          <a:stretch>
            <a:fillRect/>
          </a:stretch>
        </p:blipFill>
        <p:spPr>
          <a:xfrm>
            <a:off x="914400" y="4267200"/>
            <a:ext cx="6781800" cy="2196713"/>
          </a:xfrm>
          <a:prstGeom prst="rect">
            <a:avLst/>
          </a:prstGeom>
          <a:ln>
            <a:solidFill>
              <a:schemeClr val="tx1">
                <a:lumMod val="50000"/>
                <a:lumOff val="50000"/>
              </a:schemeClr>
            </a:solidFill>
          </a:ln>
        </p:spPr>
      </p:pic>
    </p:spTree>
    <p:extLst>
      <p:ext uri="{BB962C8B-B14F-4D97-AF65-F5344CB8AC3E}">
        <p14:creationId xmlns:p14="http://schemas.microsoft.com/office/powerpoint/2010/main" val="1119251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6954B-34CB-4459-9177-90A2854D37EA}"/>
              </a:ext>
            </a:extLst>
          </p:cNvPr>
          <p:cNvSpPr>
            <a:spLocks noGrp="1"/>
          </p:cNvSpPr>
          <p:nvPr>
            <p:ph type="title"/>
          </p:nvPr>
        </p:nvSpPr>
        <p:spPr/>
        <p:txBody>
          <a:bodyPr/>
          <a:lstStyle/>
          <a:p>
            <a:r>
              <a:rPr lang="en-US" dirty="0"/>
              <a:t>Liquid Objects</a:t>
            </a:r>
          </a:p>
        </p:txBody>
      </p:sp>
      <p:sp>
        <p:nvSpPr>
          <p:cNvPr id="5" name="Content Placeholder 4">
            <a:extLst>
              <a:ext uri="{FF2B5EF4-FFF2-40B4-BE49-F238E27FC236}">
                <a16:creationId xmlns:a16="http://schemas.microsoft.com/office/drawing/2014/main" id="{1E383BF1-A65F-401F-AFBB-C8CD35F61A6E}"/>
              </a:ext>
            </a:extLst>
          </p:cNvPr>
          <p:cNvSpPr>
            <a:spLocks noGrp="1"/>
          </p:cNvSpPr>
          <p:nvPr>
            <p:ph idx="1"/>
          </p:nvPr>
        </p:nvSpPr>
        <p:spPr/>
        <p:txBody>
          <a:bodyPr>
            <a:normAutofit/>
          </a:bodyPr>
          <a:lstStyle/>
          <a:p>
            <a:r>
              <a:rPr lang="en-US" sz="2000" dirty="0"/>
              <a:t>The follow Liquid objects are available in PowerApps portals</a:t>
            </a:r>
          </a:p>
          <a:p>
            <a:endParaRPr lang="en-US" sz="2000" dirty="0"/>
          </a:p>
          <a:p>
            <a:endParaRPr lang="en-US" sz="2000" dirty="0"/>
          </a:p>
          <a:p>
            <a:endParaRPr lang="en-US" sz="2000" dirty="0"/>
          </a:p>
          <a:p>
            <a:endParaRPr lang="en-US" sz="2000" dirty="0"/>
          </a:p>
          <a:p>
            <a:endParaRPr lang="en-US" sz="2000" dirty="0"/>
          </a:p>
          <a:p>
            <a:pPr lvl="1"/>
            <a:endParaRPr lang="en-US" sz="1600" dirty="0"/>
          </a:p>
          <a:p>
            <a:pPr lvl="1"/>
            <a:endParaRPr lang="en-US" sz="1600" dirty="0"/>
          </a:p>
          <a:p>
            <a:pPr lvl="1"/>
            <a:endParaRPr lang="en-US" sz="1600" dirty="0"/>
          </a:p>
          <a:p>
            <a:pPr lvl="1"/>
            <a:endParaRPr lang="en-US" sz="1600" dirty="0"/>
          </a:p>
          <a:p>
            <a:endParaRPr lang="en-US" sz="2000" dirty="0"/>
          </a:p>
          <a:p>
            <a:r>
              <a:rPr lang="en-US" sz="2000" dirty="0"/>
              <a:t>PowerApps-specific reference for Liquid template language</a:t>
            </a:r>
          </a:p>
          <a:p>
            <a:pPr lvl="1"/>
            <a:r>
              <a:rPr lang="en-US" sz="1600" dirty="0">
                <a:hlinkClick r:id="rId2"/>
              </a:rPr>
              <a:t>https://docs.microsoft.com/en-us/powerapps/maker/portals/liquid/liquid-overview</a:t>
            </a:r>
            <a:endParaRPr lang="en-US" sz="1600" dirty="0"/>
          </a:p>
        </p:txBody>
      </p:sp>
      <p:graphicFrame>
        <p:nvGraphicFramePr>
          <p:cNvPr id="6" name="Content Placeholder 3">
            <a:extLst>
              <a:ext uri="{FF2B5EF4-FFF2-40B4-BE49-F238E27FC236}">
                <a16:creationId xmlns:a16="http://schemas.microsoft.com/office/drawing/2014/main" id="{46A3E935-7365-41DC-A437-4F93B3CB3EDC}"/>
              </a:ext>
            </a:extLst>
          </p:cNvPr>
          <p:cNvGraphicFramePr>
            <a:graphicFrameLocks/>
          </p:cNvGraphicFramePr>
          <p:nvPr>
            <p:extLst>
              <p:ext uri="{D42A27DB-BD31-4B8C-83A1-F6EECF244321}">
                <p14:modId xmlns:p14="http://schemas.microsoft.com/office/powerpoint/2010/main" val="4070985310"/>
              </p:ext>
            </p:extLst>
          </p:nvPr>
        </p:nvGraphicFramePr>
        <p:xfrm>
          <a:off x="838200" y="1981200"/>
          <a:ext cx="7924800" cy="3487616"/>
        </p:xfrm>
        <a:graphic>
          <a:graphicData uri="http://schemas.openxmlformats.org/drawingml/2006/table">
            <a:tbl>
              <a:tblPr>
                <a:tableStyleId>{21E4AEA4-8DFA-4A89-87EB-49C32662AFE0}</a:tableStyleId>
              </a:tblPr>
              <a:tblGrid>
                <a:gridCol w="1247766">
                  <a:extLst>
                    <a:ext uri="{9D8B030D-6E8A-4147-A177-3AD203B41FA5}">
                      <a16:colId xmlns:a16="http://schemas.microsoft.com/office/drawing/2014/main" val="439479714"/>
                    </a:ext>
                  </a:extLst>
                </a:gridCol>
                <a:gridCol w="6677034">
                  <a:extLst>
                    <a:ext uri="{9D8B030D-6E8A-4147-A177-3AD203B41FA5}">
                      <a16:colId xmlns:a16="http://schemas.microsoft.com/office/drawing/2014/main" val="1391610075"/>
                    </a:ext>
                  </a:extLst>
                </a:gridCol>
              </a:tblGrid>
              <a:tr h="182880">
                <a:tc>
                  <a:txBody>
                    <a:bodyPr/>
                    <a:lstStyle/>
                    <a:p>
                      <a:pPr algn="l" fontAlgn="b">
                        <a:lnSpc>
                          <a:spcPct val="150000"/>
                        </a:lnSpc>
                      </a:pPr>
                      <a:r>
                        <a:rPr lang="en-US" sz="1200" b="1" u="none" strike="noStrike">
                          <a:effectLst/>
                        </a:rPr>
                        <a:t>now</a:t>
                      </a:r>
                      <a:endParaRPr lang="en-US" sz="1200" b="1" i="0" u="none" strike="noStrike">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A date/time object that refers to the current UTC time at the time the template is rendered.</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8326813"/>
                  </a:ext>
                </a:extLst>
              </a:tr>
              <a:tr h="182880">
                <a:tc>
                  <a:txBody>
                    <a:bodyPr/>
                    <a:lstStyle/>
                    <a:p>
                      <a:pPr algn="l" fontAlgn="b">
                        <a:lnSpc>
                          <a:spcPct val="150000"/>
                        </a:lnSpc>
                      </a:pPr>
                      <a:r>
                        <a:rPr lang="en-US" sz="1200" b="1" u="none" strike="noStrike">
                          <a:effectLst/>
                        </a:rPr>
                        <a:t>page</a:t>
                      </a:r>
                      <a:endParaRPr lang="en-US" sz="1200" b="1" i="0" u="none" strike="noStrike">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current portal request page with title and URL</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38407373"/>
                  </a:ext>
                </a:extLst>
              </a:tr>
              <a:tr h="182880">
                <a:tc>
                  <a:txBody>
                    <a:bodyPr/>
                    <a:lstStyle/>
                    <a:p>
                      <a:pPr algn="l" fontAlgn="b">
                        <a:lnSpc>
                          <a:spcPct val="150000"/>
                        </a:lnSpc>
                      </a:pPr>
                      <a:r>
                        <a:rPr lang="en-US" sz="1200" b="1" u="none" strike="noStrike">
                          <a:effectLst/>
                        </a:rPr>
                        <a:t>params</a:t>
                      </a:r>
                      <a:endParaRPr lang="en-US" sz="1200" b="1" i="0" u="none" strike="noStrike">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request.params</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23799266"/>
                  </a:ext>
                </a:extLst>
              </a:tr>
              <a:tr h="182880">
                <a:tc>
                  <a:txBody>
                    <a:bodyPr/>
                    <a:lstStyle/>
                    <a:p>
                      <a:pPr algn="l" fontAlgn="b">
                        <a:lnSpc>
                          <a:spcPct val="150000"/>
                        </a:lnSpc>
                      </a:pPr>
                      <a:r>
                        <a:rPr lang="en-US" sz="1200" b="1" u="none" strike="noStrike">
                          <a:effectLst/>
                        </a:rPr>
                        <a:t>request</a:t>
                      </a:r>
                      <a:endParaRPr lang="en-US" sz="1200" b="1" i="0" u="none" strike="noStrike">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Contains information about the current HTTP request. More information: request</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9645789"/>
                  </a:ext>
                </a:extLst>
              </a:tr>
              <a:tr h="182880">
                <a:tc>
                  <a:txBody>
                    <a:bodyPr/>
                    <a:lstStyle/>
                    <a:p>
                      <a:pPr algn="l" fontAlgn="b">
                        <a:lnSpc>
                          <a:spcPct val="150000"/>
                        </a:lnSpc>
                      </a:pPr>
                      <a:r>
                        <a:rPr lang="en-US" sz="1200" b="1" u="none" strike="noStrike">
                          <a:effectLst/>
                        </a:rPr>
                        <a:t>settings</a:t>
                      </a:r>
                      <a:endParaRPr lang="en-US" sz="1200" b="1" i="0" u="none" strike="noStrike">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Allows you to load any Site Setting by name. More information: settings</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2029695"/>
                  </a:ext>
                </a:extLst>
              </a:tr>
              <a:tr h="182880">
                <a:tc>
                  <a:txBody>
                    <a:bodyPr/>
                    <a:lstStyle/>
                    <a:p>
                      <a:pPr algn="l" fontAlgn="b">
                        <a:lnSpc>
                          <a:spcPct val="150000"/>
                        </a:lnSpc>
                      </a:pPr>
                      <a:r>
                        <a:rPr lang="en-US" sz="1200" b="1" u="none" strike="noStrike">
                          <a:effectLst/>
                        </a:rPr>
                        <a:t>sitemap</a:t>
                      </a:r>
                      <a:endParaRPr lang="en-US" sz="1200" b="1" i="0" u="none" strike="noStrike">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Allows access to the portal site map. More information: sitemap</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17605684"/>
                  </a:ext>
                </a:extLst>
              </a:tr>
              <a:tr h="182880">
                <a:tc>
                  <a:txBody>
                    <a:bodyPr/>
                    <a:lstStyle/>
                    <a:p>
                      <a:pPr algn="l" fontAlgn="b">
                        <a:lnSpc>
                          <a:spcPct val="150000"/>
                        </a:lnSpc>
                      </a:pPr>
                      <a:r>
                        <a:rPr lang="en-US" sz="1200" b="1" u="none" strike="noStrike" dirty="0" err="1">
                          <a:effectLst/>
                        </a:rPr>
                        <a:t>sitemarkers</a:t>
                      </a:r>
                      <a:endParaRPr lang="en-US" sz="1200" b="1" i="0" u="none" strike="noStrike" dirty="0">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Allows you to load any Site Markers by name. More information: sitemarkers</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86034753"/>
                  </a:ext>
                </a:extLst>
              </a:tr>
              <a:tr h="182880">
                <a:tc>
                  <a:txBody>
                    <a:bodyPr/>
                    <a:lstStyle/>
                    <a:p>
                      <a:pPr algn="l" fontAlgn="b">
                        <a:lnSpc>
                          <a:spcPct val="150000"/>
                        </a:lnSpc>
                      </a:pPr>
                      <a:r>
                        <a:rPr lang="en-US" sz="1200" b="1" u="none" strike="noStrike">
                          <a:effectLst/>
                        </a:rPr>
                        <a:t>snippets</a:t>
                      </a:r>
                      <a:endParaRPr lang="en-US" sz="1200" b="1" i="0" u="none" strike="noStrike">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Allows you to load any Content Snippet by name. More information: snippets</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8343179"/>
                  </a:ext>
                </a:extLst>
              </a:tr>
              <a:tr h="182880">
                <a:tc>
                  <a:txBody>
                    <a:bodyPr/>
                    <a:lstStyle/>
                    <a:p>
                      <a:pPr algn="l" fontAlgn="b">
                        <a:lnSpc>
                          <a:spcPct val="150000"/>
                        </a:lnSpc>
                      </a:pPr>
                      <a:r>
                        <a:rPr lang="en-US" sz="1200" b="1" u="none" strike="noStrike">
                          <a:effectLst/>
                        </a:rPr>
                        <a:t>user</a:t>
                      </a:r>
                      <a:endParaRPr lang="en-US" sz="1200" b="1" i="0" u="none" strike="noStrike">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Refers to the current portal user. If no user is signed in, this variable will be null.</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0468839"/>
                  </a:ext>
                </a:extLst>
              </a:tr>
              <a:tr h="182880">
                <a:tc>
                  <a:txBody>
                    <a:bodyPr/>
                    <a:lstStyle/>
                    <a:p>
                      <a:pPr algn="l" fontAlgn="b">
                        <a:lnSpc>
                          <a:spcPct val="150000"/>
                        </a:lnSpc>
                      </a:pPr>
                      <a:r>
                        <a:rPr lang="en-US" sz="1200" b="1" u="none" strike="noStrike">
                          <a:effectLst/>
                        </a:rPr>
                        <a:t>weblinks</a:t>
                      </a:r>
                      <a:endParaRPr lang="en-US" sz="1200" b="1" i="0" u="none" strike="noStrike">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a:effectLst/>
                        </a:rPr>
                        <a:t>Allows you to load any Web Link Set by name or ID. More information: weblinks</a:t>
                      </a:r>
                      <a:endParaRPr lang="en-US" sz="1200" b="0" i="0" u="none" strike="noStrike">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8366571"/>
                  </a:ext>
                </a:extLst>
              </a:tr>
              <a:tr h="0">
                <a:tc>
                  <a:txBody>
                    <a:bodyPr/>
                    <a:lstStyle/>
                    <a:p>
                      <a:pPr algn="l" fontAlgn="b">
                        <a:lnSpc>
                          <a:spcPct val="150000"/>
                        </a:lnSpc>
                      </a:pPr>
                      <a:r>
                        <a:rPr lang="en-US" sz="1200" b="1" u="none" strike="noStrike" dirty="0">
                          <a:effectLst/>
                        </a:rPr>
                        <a:t>website</a:t>
                      </a:r>
                      <a:endParaRPr lang="en-US" sz="1200" b="1" i="0" u="none" strike="noStrike" dirty="0">
                        <a:solidFill>
                          <a:srgbClr val="000000"/>
                        </a:solidFill>
                        <a:effectLst/>
                        <a:latin typeface="Calibri" panose="020F0502020204030204" pitchFamily="34" charset="0"/>
                      </a:endParaRPr>
                    </a:p>
                  </a:txBody>
                  <a:tcPr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lnSpc>
                          <a:spcPct val="150000"/>
                        </a:lnSpc>
                      </a:pPr>
                      <a:r>
                        <a:rPr lang="en-US" sz="1200" u="none" strike="noStrike" dirty="0">
                          <a:effectLst/>
                        </a:rPr>
                        <a:t>current portal Website record with website properties</a:t>
                      </a:r>
                      <a:endParaRPr lang="en-US" sz="1200" b="0" i="0" u="none" strike="noStrike" dirty="0">
                        <a:solidFill>
                          <a:srgbClr val="000000"/>
                        </a:solidFill>
                        <a:effectLst/>
                        <a:latin typeface="Calibri" panose="020F0502020204030204" pitchFamily="34" charset="0"/>
                      </a:endParaRPr>
                    </a:p>
                  </a:txBody>
                  <a:tcPr marL="45720" marR="4572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6055306"/>
                  </a:ext>
                </a:extLst>
              </a:tr>
            </a:tbl>
          </a:graphicData>
        </a:graphic>
      </p:graphicFrame>
    </p:spTree>
    <p:extLst>
      <p:ext uri="{BB962C8B-B14F-4D97-AF65-F5344CB8AC3E}">
        <p14:creationId xmlns:p14="http://schemas.microsoft.com/office/powerpoint/2010/main" val="273789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1" end="1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E04B9-1CD5-4F91-9612-888C67224F4D}"/>
              </a:ext>
            </a:extLst>
          </p:cNvPr>
          <p:cNvSpPr>
            <a:spLocks noGrp="1"/>
          </p:cNvSpPr>
          <p:nvPr>
            <p:ph type="title"/>
          </p:nvPr>
        </p:nvSpPr>
        <p:spPr/>
        <p:txBody>
          <a:bodyPr/>
          <a:lstStyle/>
          <a:p>
            <a:r>
              <a:rPr lang="en-US" dirty="0"/>
              <a:t>Liquid 101 - Filters</a:t>
            </a:r>
          </a:p>
        </p:txBody>
      </p:sp>
      <p:sp>
        <p:nvSpPr>
          <p:cNvPr id="3" name="Content Placeholder 2">
            <a:extLst>
              <a:ext uri="{FF2B5EF4-FFF2-40B4-BE49-F238E27FC236}">
                <a16:creationId xmlns:a16="http://schemas.microsoft.com/office/drawing/2014/main" id="{887D884A-A351-4430-9CC7-1DA8F5D28D1C}"/>
              </a:ext>
            </a:extLst>
          </p:cNvPr>
          <p:cNvSpPr>
            <a:spLocks noGrp="1"/>
          </p:cNvSpPr>
          <p:nvPr>
            <p:ph idx="1"/>
          </p:nvPr>
        </p:nvSpPr>
        <p:spPr/>
        <p:txBody>
          <a:bodyPr>
            <a:normAutofit/>
          </a:bodyPr>
          <a:lstStyle/>
          <a:p>
            <a:r>
              <a:rPr lang="en-US" sz="2000" dirty="0"/>
              <a:t>Filters transform objects and are separated by a |</a:t>
            </a:r>
          </a:p>
        </p:txBody>
      </p:sp>
      <p:pic>
        <p:nvPicPr>
          <p:cNvPr id="5" name="Picture 4">
            <a:extLst>
              <a:ext uri="{FF2B5EF4-FFF2-40B4-BE49-F238E27FC236}">
                <a16:creationId xmlns:a16="http://schemas.microsoft.com/office/drawing/2014/main" id="{2A3B7D5E-159D-48FA-A67C-FE30A533EE5D}"/>
              </a:ext>
            </a:extLst>
          </p:cNvPr>
          <p:cNvPicPr>
            <a:picLocks noChangeAspect="1"/>
          </p:cNvPicPr>
          <p:nvPr/>
        </p:nvPicPr>
        <p:blipFill>
          <a:blip r:embed="rId2"/>
          <a:stretch>
            <a:fillRect/>
          </a:stretch>
        </p:blipFill>
        <p:spPr>
          <a:xfrm>
            <a:off x="762000" y="1981200"/>
            <a:ext cx="6172200" cy="1613341"/>
          </a:xfrm>
          <a:prstGeom prst="rect">
            <a:avLst/>
          </a:prstGeom>
          <a:ln>
            <a:solidFill>
              <a:schemeClr val="tx1">
                <a:lumMod val="50000"/>
                <a:lumOff val="50000"/>
              </a:schemeClr>
            </a:solidFill>
          </a:ln>
        </p:spPr>
      </p:pic>
      <p:pic>
        <p:nvPicPr>
          <p:cNvPr id="6" name="Picture 5">
            <a:extLst>
              <a:ext uri="{FF2B5EF4-FFF2-40B4-BE49-F238E27FC236}">
                <a16:creationId xmlns:a16="http://schemas.microsoft.com/office/drawing/2014/main" id="{CF7300A2-DB55-4695-9767-BB7B50F73F32}"/>
              </a:ext>
            </a:extLst>
          </p:cNvPr>
          <p:cNvPicPr>
            <a:picLocks noChangeAspect="1"/>
          </p:cNvPicPr>
          <p:nvPr/>
        </p:nvPicPr>
        <p:blipFill>
          <a:blip r:embed="rId3"/>
          <a:stretch>
            <a:fillRect/>
          </a:stretch>
        </p:blipFill>
        <p:spPr>
          <a:xfrm>
            <a:off x="762001" y="3733800"/>
            <a:ext cx="6248400" cy="1550202"/>
          </a:xfrm>
          <a:prstGeom prst="rect">
            <a:avLst/>
          </a:prstGeom>
          <a:ln>
            <a:solidFill>
              <a:schemeClr val="tx1">
                <a:lumMod val="50000"/>
                <a:lumOff val="50000"/>
              </a:schemeClr>
            </a:solidFill>
          </a:ln>
        </p:spPr>
      </p:pic>
    </p:spTree>
    <p:extLst>
      <p:ext uri="{BB962C8B-B14F-4D97-AF65-F5344CB8AC3E}">
        <p14:creationId xmlns:p14="http://schemas.microsoft.com/office/powerpoint/2010/main" val="23983919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3DF88-8F73-4CA1-BDC9-316819EA017A}"/>
              </a:ext>
            </a:extLst>
          </p:cNvPr>
          <p:cNvSpPr>
            <a:spLocks noGrp="1"/>
          </p:cNvSpPr>
          <p:nvPr>
            <p:ph type="title"/>
          </p:nvPr>
        </p:nvSpPr>
        <p:spPr/>
        <p:txBody>
          <a:bodyPr/>
          <a:lstStyle/>
          <a:p>
            <a:r>
              <a:rPr lang="en-US" dirty="0"/>
              <a:t>Liquid 101 – where filter</a:t>
            </a:r>
          </a:p>
        </p:txBody>
      </p:sp>
      <p:sp>
        <p:nvSpPr>
          <p:cNvPr id="3" name="Content Placeholder 2">
            <a:extLst>
              <a:ext uri="{FF2B5EF4-FFF2-40B4-BE49-F238E27FC236}">
                <a16:creationId xmlns:a16="http://schemas.microsoft.com/office/drawing/2014/main" id="{2DE84A78-E6EB-412D-92E5-3A075745B864}"/>
              </a:ext>
            </a:extLst>
          </p:cNvPr>
          <p:cNvSpPr>
            <a:spLocks noGrp="1"/>
          </p:cNvSpPr>
          <p:nvPr>
            <p:ph idx="1"/>
          </p:nvPr>
        </p:nvSpPr>
        <p:spPr/>
        <p:txBody>
          <a:bodyPr/>
          <a:lstStyle/>
          <a:p>
            <a:r>
              <a:rPr lang="en-US" dirty="0"/>
              <a:t>where can be used to filter records</a:t>
            </a:r>
          </a:p>
        </p:txBody>
      </p:sp>
      <p:pic>
        <p:nvPicPr>
          <p:cNvPr id="4" name="Picture 3">
            <a:extLst>
              <a:ext uri="{FF2B5EF4-FFF2-40B4-BE49-F238E27FC236}">
                <a16:creationId xmlns:a16="http://schemas.microsoft.com/office/drawing/2014/main" id="{591DB02F-4C03-4E6D-AA4D-EB4B409340DB}"/>
              </a:ext>
            </a:extLst>
          </p:cNvPr>
          <p:cNvPicPr>
            <a:picLocks noChangeAspect="1"/>
          </p:cNvPicPr>
          <p:nvPr/>
        </p:nvPicPr>
        <p:blipFill>
          <a:blip r:embed="rId2"/>
          <a:stretch>
            <a:fillRect/>
          </a:stretch>
        </p:blipFill>
        <p:spPr>
          <a:xfrm>
            <a:off x="838200" y="2057400"/>
            <a:ext cx="5410200" cy="4361164"/>
          </a:xfrm>
          <a:prstGeom prst="rect">
            <a:avLst/>
          </a:prstGeom>
          <a:ln>
            <a:solidFill>
              <a:schemeClr val="tx1">
                <a:lumMod val="50000"/>
                <a:lumOff val="50000"/>
              </a:schemeClr>
            </a:solidFill>
          </a:ln>
        </p:spPr>
      </p:pic>
    </p:spTree>
    <p:extLst>
      <p:ext uri="{BB962C8B-B14F-4D97-AF65-F5344CB8AC3E}">
        <p14:creationId xmlns:p14="http://schemas.microsoft.com/office/powerpoint/2010/main" val="38162954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3622C-BEF9-4A94-99A4-1E4F79901D9C}"/>
              </a:ext>
            </a:extLst>
          </p:cNvPr>
          <p:cNvSpPr>
            <a:spLocks noGrp="1"/>
          </p:cNvSpPr>
          <p:nvPr>
            <p:ph type="title"/>
          </p:nvPr>
        </p:nvSpPr>
        <p:spPr/>
        <p:txBody>
          <a:bodyPr/>
          <a:lstStyle/>
          <a:p>
            <a:r>
              <a:rPr lang="en-US" dirty="0"/>
              <a:t>Creating a Solution with Custom Entities</a:t>
            </a:r>
          </a:p>
        </p:txBody>
      </p:sp>
      <p:pic>
        <p:nvPicPr>
          <p:cNvPr id="4" name="Picture 3">
            <a:extLst>
              <a:ext uri="{FF2B5EF4-FFF2-40B4-BE49-F238E27FC236}">
                <a16:creationId xmlns:a16="http://schemas.microsoft.com/office/drawing/2014/main" id="{405E746F-3DD8-4813-9FEE-D3E670B62454}"/>
              </a:ext>
            </a:extLst>
          </p:cNvPr>
          <p:cNvPicPr>
            <a:picLocks noChangeAspect="1"/>
          </p:cNvPicPr>
          <p:nvPr/>
        </p:nvPicPr>
        <p:blipFill>
          <a:blip r:embed="rId2"/>
          <a:stretch>
            <a:fillRect/>
          </a:stretch>
        </p:blipFill>
        <p:spPr>
          <a:xfrm>
            <a:off x="533400" y="1600200"/>
            <a:ext cx="7527003" cy="4343400"/>
          </a:xfrm>
          <a:prstGeom prst="rect">
            <a:avLst/>
          </a:prstGeom>
          <a:ln>
            <a:solidFill>
              <a:schemeClr val="tx1">
                <a:lumMod val="50000"/>
                <a:lumOff val="50000"/>
              </a:schemeClr>
            </a:solidFill>
          </a:ln>
        </p:spPr>
      </p:pic>
    </p:spTree>
    <p:extLst>
      <p:ext uri="{BB962C8B-B14F-4D97-AF65-F5344CB8AC3E}">
        <p14:creationId xmlns:p14="http://schemas.microsoft.com/office/powerpoint/2010/main" val="2983072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93921-30DA-43CF-9B4F-5B971432584F}"/>
              </a:ext>
            </a:extLst>
          </p:cNvPr>
          <p:cNvSpPr>
            <a:spLocks noGrp="1"/>
          </p:cNvSpPr>
          <p:nvPr>
            <p:ph type="title"/>
          </p:nvPr>
        </p:nvSpPr>
        <p:spPr/>
        <p:txBody>
          <a:bodyPr/>
          <a:lstStyle/>
          <a:p>
            <a:r>
              <a:rPr lang="en-US" dirty="0"/>
              <a:t>PowerApps Portal Architecture</a:t>
            </a:r>
          </a:p>
        </p:txBody>
      </p:sp>
      <p:sp>
        <p:nvSpPr>
          <p:cNvPr id="15" name="Content Placeholder 14">
            <a:extLst>
              <a:ext uri="{FF2B5EF4-FFF2-40B4-BE49-F238E27FC236}">
                <a16:creationId xmlns:a16="http://schemas.microsoft.com/office/drawing/2014/main" id="{2A2B8126-BA0B-4F06-91E4-88F66AC84F23}"/>
              </a:ext>
            </a:extLst>
          </p:cNvPr>
          <p:cNvSpPr>
            <a:spLocks noGrp="1"/>
          </p:cNvSpPr>
          <p:nvPr>
            <p:ph idx="1"/>
          </p:nvPr>
        </p:nvSpPr>
        <p:spPr/>
        <p:txBody>
          <a:bodyPr>
            <a:normAutofit/>
          </a:bodyPr>
          <a:lstStyle/>
          <a:p>
            <a:r>
              <a:rPr lang="en-US" sz="2400" dirty="0"/>
              <a:t>PowerApps portals built on Common Data Service</a:t>
            </a:r>
          </a:p>
          <a:p>
            <a:pPr lvl="1"/>
            <a:r>
              <a:rPr lang="en-US" sz="2000" dirty="0"/>
              <a:t>You must create a environment with CDS database to create portal</a:t>
            </a:r>
          </a:p>
          <a:p>
            <a:pPr lvl="1"/>
            <a:r>
              <a:rPr lang="en-US" sz="2000" dirty="0"/>
              <a:t>CDS used to track data for pages, templates an site content</a:t>
            </a:r>
          </a:p>
          <a:p>
            <a:pPr lvl="1"/>
            <a:r>
              <a:rPr lang="en-US" sz="2000" dirty="0"/>
              <a:t>Creating portals triggers installation of several ADX solutions</a:t>
            </a:r>
          </a:p>
          <a:p>
            <a:pPr lvl="1"/>
            <a:endParaRPr lang="en-US" sz="2000" dirty="0"/>
          </a:p>
        </p:txBody>
      </p:sp>
      <p:sp>
        <p:nvSpPr>
          <p:cNvPr id="3" name="Rectangle 2">
            <a:extLst>
              <a:ext uri="{FF2B5EF4-FFF2-40B4-BE49-F238E27FC236}">
                <a16:creationId xmlns:a16="http://schemas.microsoft.com/office/drawing/2014/main" id="{CEF58095-F6F4-4BCB-881B-A35220F67971}"/>
              </a:ext>
            </a:extLst>
          </p:cNvPr>
          <p:cNvSpPr/>
          <p:nvPr/>
        </p:nvSpPr>
        <p:spPr>
          <a:xfrm>
            <a:off x="1308538" y="3276600"/>
            <a:ext cx="2680138" cy="25908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solidFill>
                  <a:schemeClr val="tx1"/>
                </a:solidFill>
              </a:rPr>
              <a:t>PowerApps Environment</a:t>
            </a:r>
          </a:p>
        </p:txBody>
      </p:sp>
      <p:grpSp>
        <p:nvGrpSpPr>
          <p:cNvPr id="17" name="Group 16">
            <a:extLst>
              <a:ext uri="{FF2B5EF4-FFF2-40B4-BE49-F238E27FC236}">
                <a16:creationId xmlns:a16="http://schemas.microsoft.com/office/drawing/2014/main" id="{0F7B62BD-1B97-4FF2-A112-6B611E2A348B}"/>
              </a:ext>
            </a:extLst>
          </p:cNvPr>
          <p:cNvGrpSpPr/>
          <p:nvPr/>
        </p:nvGrpSpPr>
        <p:grpSpPr>
          <a:xfrm>
            <a:off x="1576552" y="4616669"/>
            <a:ext cx="2054773" cy="1072055"/>
            <a:chOff x="1371600" y="4495800"/>
            <a:chExt cx="1752600" cy="914400"/>
          </a:xfrm>
        </p:grpSpPr>
        <p:sp>
          <p:nvSpPr>
            <p:cNvPr id="4" name="Flowchart: Magnetic Disk 3">
              <a:extLst>
                <a:ext uri="{FF2B5EF4-FFF2-40B4-BE49-F238E27FC236}">
                  <a16:creationId xmlns:a16="http://schemas.microsoft.com/office/drawing/2014/main" id="{9B4D117D-79AB-4549-B301-2FECA62C1398}"/>
                </a:ext>
              </a:extLst>
            </p:cNvPr>
            <p:cNvSpPr/>
            <p:nvPr/>
          </p:nvSpPr>
          <p:spPr>
            <a:xfrm>
              <a:off x="1371600" y="4495800"/>
              <a:ext cx="1752600" cy="914400"/>
            </a:xfrm>
            <a:prstGeom prst="flowChartMagneticDisk">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 name="Rectangle 4">
              <a:extLst>
                <a:ext uri="{FF2B5EF4-FFF2-40B4-BE49-F238E27FC236}">
                  <a16:creationId xmlns:a16="http://schemas.microsoft.com/office/drawing/2014/main" id="{4CE4B3ED-491D-4558-9099-75CF4DB6FE59}"/>
                </a:ext>
              </a:extLst>
            </p:cNvPr>
            <p:cNvSpPr/>
            <p:nvPr/>
          </p:nvSpPr>
          <p:spPr>
            <a:xfrm>
              <a:off x="1371600" y="4876800"/>
              <a:ext cx="1752600"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CDS Database</a:t>
              </a:r>
            </a:p>
          </p:txBody>
        </p:sp>
      </p:grpSp>
      <p:sp>
        <p:nvSpPr>
          <p:cNvPr id="9" name="Rectangle 8">
            <a:extLst>
              <a:ext uri="{FF2B5EF4-FFF2-40B4-BE49-F238E27FC236}">
                <a16:creationId xmlns:a16="http://schemas.microsoft.com/office/drawing/2014/main" id="{5A916041-E567-4E46-89CE-64857967FF68}"/>
              </a:ext>
            </a:extLst>
          </p:cNvPr>
          <p:cNvSpPr/>
          <p:nvPr/>
        </p:nvSpPr>
        <p:spPr>
          <a:xfrm>
            <a:off x="4495800" y="3276600"/>
            <a:ext cx="2680138" cy="25908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solidFill>
                  <a:schemeClr val="tx1"/>
                </a:solidFill>
              </a:rPr>
              <a:t>PowerApps Environment</a:t>
            </a:r>
          </a:p>
        </p:txBody>
      </p:sp>
      <p:grpSp>
        <p:nvGrpSpPr>
          <p:cNvPr id="16" name="Group 15">
            <a:extLst>
              <a:ext uri="{FF2B5EF4-FFF2-40B4-BE49-F238E27FC236}">
                <a16:creationId xmlns:a16="http://schemas.microsoft.com/office/drawing/2014/main" id="{41954450-E9D6-4320-B5F8-96ABF94746A5}"/>
              </a:ext>
            </a:extLst>
          </p:cNvPr>
          <p:cNvGrpSpPr/>
          <p:nvPr/>
        </p:nvGrpSpPr>
        <p:grpSpPr>
          <a:xfrm>
            <a:off x="4763814" y="4616669"/>
            <a:ext cx="2054773" cy="1072055"/>
            <a:chOff x="3886200" y="4495800"/>
            <a:chExt cx="1752600" cy="914400"/>
          </a:xfrm>
        </p:grpSpPr>
        <p:sp>
          <p:nvSpPr>
            <p:cNvPr id="11" name="Flowchart: Magnetic Disk 10">
              <a:extLst>
                <a:ext uri="{FF2B5EF4-FFF2-40B4-BE49-F238E27FC236}">
                  <a16:creationId xmlns:a16="http://schemas.microsoft.com/office/drawing/2014/main" id="{6AA45E47-16B5-42B2-B4DD-A60FFD42BB6B}"/>
                </a:ext>
              </a:extLst>
            </p:cNvPr>
            <p:cNvSpPr/>
            <p:nvPr/>
          </p:nvSpPr>
          <p:spPr>
            <a:xfrm>
              <a:off x="3886200" y="4495800"/>
              <a:ext cx="1752600" cy="914400"/>
            </a:xfrm>
            <a:prstGeom prst="flowChartMagneticDisk">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Rectangle 11">
              <a:extLst>
                <a:ext uri="{FF2B5EF4-FFF2-40B4-BE49-F238E27FC236}">
                  <a16:creationId xmlns:a16="http://schemas.microsoft.com/office/drawing/2014/main" id="{640EC62E-C9DA-49A2-AD46-BD61D3298080}"/>
                </a:ext>
              </a:extLst>
            </p:cNvPr>
            <p:cNvSpPr/>
            <p:nvPr/>
          </p:nvSpPr>
          <p:spPr>
            <a:xfrm>
              <a:off x="3886200" y="4876800"/>
              <a:ext cx="1752600"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CDS Database</a:t>
              </a:r>
            </a:p>
          </p:txBody>
        </p:sp>
      </p:grpSp>
      <p:grpSp>
        <p:nvGrpSpPr>
          <p:cNvPr id="20" name="Group 19">
            <a:extLst>
              <a:ext uri="{FF2B5EF4-FFF2-40B4-BE49-F238E27FC236}">
                <a16:creationId xmlns:a16="http://schemas.microsoft.com/office/drawing/2014/main" id="{F66D95FA-4DFE-4AE3-B5C2-8422C05D0452}"/>
              </a:ext>
            </a:extLst>
          </p:cNvPr>
          <p:cNvGrpSpPr/>
          <p:nvPr/>
        </p:nvGrpSpPr>
        <p:grpSpPr>
          <a:xfrm>
            <a:off x="4763814" y="3812628"/>
            <a:ext cx="2054773" cy="977462"/>
            <a:chOff x="4763814" y="3812628"/>
            <a:chExt cx="2054773" cy="977462"/>
          </a:xfrm>
        </p:grpSpPr>
        <p:sp>
          <p:nvSpPr>
            <p:cNvPr id="14" name="Arrow: Down 13">
              <a:extLst>
                <a:ext uri="{FF2B5EF4-FFF2-40B4-BE49-F238E27FC236}">
                  <a16:creationId xmlns:a16="http://schemas.microsoft.com/office/drawing/2014/main" id="{85AB111E-6CCB-4E48-94CF-B494CF2B3BC3}"/>
                </a:ext>
              </a:extLst>
            </p:cNvPr>
            <p:cNvSpPr/>
            <p:nvPr/>
          </p:nvSpPr>
          <p:spPr>
            <a:xfrm>
              <a:off x="5499538" y="4343400"/>
              <a:ext cx="536028" cy="446690"/>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5A18F9DB-E79B-4405-8DBD-5842F8A8B6C3}"/>
                </a:ext>
              </a:extLst>
            </p:cNvPr>
            <p:cNvSpPr/>
            <p:nvPr/>
          </p:nvSpPr>
          <p:spPr>
            <a:xfrm>
              <a:off x="4763814" y="3812628"/>
              <a:ext cx="2054773" cy="625366"/>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Portal 2</a:t>
              </a:r>
            </a:p>
          </p:txBody>
        </p:sp>
      </p:grpSp>
      <p:grpSp>
        <p:nvGrpSpPr>
          <p:cNvPr id="19" name="Group 18">
            <a:extLst>
              <a:ext uri="{FF2B5EF4-FFF2-40B4-BE49-F238E27FC236}">
                <a16:creationId xmlns:a16="http://schemas.microsoft.com/office/drawing/2014/main" id="{A371741E-6A71-4E06-A97F-4404A3397F51}"/>
              </a:ext>
            </a:extLst>
          </p:cNvPr>
          <p:cNvGrpSpPr/>
          <p:nvPr/>
        </p:nvGrpSpPr>
        <p:grpSpPr>
          <a:xfrm>
            <a:off x="1576552" y="3812628"/>
            <a:ext cx="2054773" cy="977462"/>
            <a:chOff x="1576552" y="3812628"/>
            <a:chExt cx="2054773" cy="977462"/>
          </a:xfrm>
        </p:grpSpPr>
        <p:sp>
          <p:nvSpPr>
            <p:cNvPr id="8" name="Arrow: Down 7">
              <a:extLst>
                <a:ext uri="{FF2B5EF4-FFF2-40B4-BE49-F238E27FC236}">
                  <a16:creationId xmlns:a16="http://schemas.microsoft.com/office/drawing/2014/main" id="{0EFA8C89-4A6B-4C13-AF0F-05CD52C096A0}"/>
                </a:ext>
              </a:extLst>
            </p:cNvPr>
            <p:cNvSpPr/>
            <p:nvPr/>
          </p:nvSpPr>
          <p:spPr>
            <a:xfrm>
              <a:off x="2375338" y="4343400"/>
              <a:ext cx="536028" cy="446690"/>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AD72131E-8D45-4DC9-BD74-6121C321980A}"/>
                </a:ext>
              </a:extLst>
            </p:cNvPr>
            <p:cNvSpPr/>
            <p:nvPr/>
          </p:nvSpPr>
          <p:spPr>
            <a:xfrm>
              <a:off x="1576552" y="3812628"/>
              <a:ext cx="2054773" cy="625366"/>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Portal 1</a:t>
              </a:r>
            </a:p>
          </p:txBody>
        </p:sp>
      </p:grpSp>
    </p:spTree>
    <p:extLst>
      <p:ext uri="{BB962C8B-B14F-4D97-AF65-F5344CB8AC3E}">
        <p14:creationId xmlns:p14="http://schemas.microsoft.com/office/powerpoint/2010/main" val="3002194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9B07F-0B9C-48AE-BC98-55BD2AF8E633}"/>
              </a:ext>
            </a:extLst>
          </p:cNvPr>
          <p:cNvSpPr>
            <a:spLocks noGrp="1"/>
          </p:cNvSpPr>
          <p:nvPr>
            <p:ph type="title"/>
          </p:nvPr>
        </p:nvSpPr>
        <p:spPr/>
        <p:txBody>
          <a:bodyPr/>
          <a:lstStyle/>
          <a:p>
            <a:r>
              <a:rPr lang="en-US" dirty="0"/>
              <a:t>The Course Entity</a:t>
            </a:r>
          </a:p>
        </p:txBody>
      </p:sp>
      <p:pic>
        <p:nvPicPr>
          <p:cNvPr id="3" name="Picture 2">
            <a:extLst>
              <a:ext uri="{FF2B5EF4-FFF2-40B4-BE49-F238E27FC236}">
                <a16:creationId xmlns:a16="http://schemas.microsoft.com/office/drawing/2014/main" id="{F38AEEA7-1361-4985-ABDE-F38C57C0CE56}"/>
              </a:ext>
            </a:extLst>
          </p:cNvPr>
          <p:cNvPicPr>
            <a:picLocks noChangeAspect="1"/>
          </p:cNvPicPr>
          <p:nvPr/>
        </p:nvPicPr>
        <p:blipFill>
          <a:blip r:embed="rId2"/>
          <a:stretch>
            <a:fillRect/>
          </a:stretch>
        </p:blipFill>
        <p:spPr>
          <a:xfrm>
            <a:off x="457200" y="1524000"/>
            <a:ext cx="7746568" cy="4191000"/>
          </a:xfrm>
          <a:prstGeom prst="rect">
            <a:avLst/>
          </a:prstGeom>
          <a:ln>
            <a:solidFill>
              <a:schemeClr val="tx1">
                <a:lumMod val="50000"/>
                <a:lumOff val="50000"/>
              </a:schemeClr>
            </a:solidFill>
          </a:ln>
        </p:spPr>
      </p:pic>
    </p:spTree>
    <p:extLst>
      <p:ext uri="{BB962C8B-B14F-4D97-AF65-F5344CB8AC3E}">
        <p14:creationId xmlns:p14="http://schemas.microsoft.com/office/powerpoint/2010/main" val="25497373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5750A-8B6A-47D8-8F4F-043D768AF474}"/>
              </a:ext>
            </a:extLst>
          </p:cNvPr>
          <p:cNvSpPr>
            <a:spLocks noGrp="1"/>
          </p:cNvSpPr>
          <p:nvPr>
            <p:ph type="title"/>
          </p:nvPr>
        </p:nvSpPr>
        <p:spPr/>
        <p:txBody>
          <a:bodyPr/>
          <a:lstStyle/>
          <a:p>
            <a:r>
              <a:rPr lang="en-US" dirty="0"/>
              <a:t>The Class Entity</a:t>
            </a:r>
          </a:p>
        </p:txBody>
      </p:sp>
      <p:pic>
        <p:nvPicPr>
          <p:cNvPr id="3" name="Picture 2">
            <a:extLst>
              <a:ext uri="{FF2B5EF4-FFF2-40B4-BE49-F238E27FC236}">
                <a16:creationId xmlns:a16="http://schemas.microsoft.com/office/drawing/2014/main" id="{6AC97D76-BB18-4944-9833-89AF925710D4}"/>
              </a:ext>
            </a:extLst>
          </p:cNvPr>
          <p:cNvPicPr>
            <a:picLocks noChangeAspect="1"/>
          </p:cNvPicPr>
          <p:nvPr/>
        </p:nvPicPr>
        <p:blipFill>
          <a:blip r:embed="rId2"/>
          <a:stretch>
            <a:fillRect/>
          </a:stretch>
        </p:blipFill>
        <p:spPr>
          <a:xfrm>
            <a:off x="533400" y="1447800"/>
            <a:ext cx="7620000" cy="3931812"/>
          </a:xfrm>
          <a:prstGeom prst="rect">
            <a:avLst/>
          </a:prstGeom>
          <a:ln>
            <a:solidFill>
              <a:schemeClr val="tx1">
                <a:lumMod val="50000"/>
                <a:lumOff val="50000"/>
              </a:schemeClr>
            </a:solidFill>
          </a:ln>
        </p:spPr>
      </p:pic>
    </p:spTree>
    <p:extLst>
      <p:ext uri="{BB962C8B-B14F-4D97-AF65-F5344CB8AC3E}">
        <p14:creationId xmlns:p14="http://schemas.microsoft.com/office/powerpoint/2010/main" val="24114579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87FC2-021C-470F-95BC-403849DF7D8D}"/>
              </a:ext>
            </a:extLst>
          </p:cNvPr>
          <p:cNvSpPr>
            <a:spLocks noGrp="1"/>
          </p:cNvSpPr>
          <p:nvPr>
            <p:ph type="title"/>
          </p:nvPr>
        </p:nvSpPr>
        <p:spPr/>
        <p:txBody>
          <a:bodyPr/>
          <a:lstStyle/>
          <a:p>
            <a:r>
              <a:rPr lang="en-US" dirty="0" err="1"/>
              <a:t>XrmToolbox</a:t>
            </a:r>
            <a:endParaRPr lang="en-US" dirty="0"/>
          </a:p>
        </p:txBody>
      </p:sp>
      <p:sp>
        <p:nvSpPr>
          <p:cNvPr id="3" name="Content Placeholder 2">
            <a:extLst>
              <a:ext uri="{FF2B5EF4-FFF2-40B4-BE49-F238E27FC236}">
                <a16:creationId xmlns:a16="http://schemas.microsoft.com/office/drawing/2014/main" id="{E170B26C-1BA5-4274-8A90-5C153B046D7E}"/>
              </a:ext>
            </a:extLst>
          </p:cNvPr>
          <p:cNvSpPr>
            <a:spLocks noGrp="1"/>
          </p:cNvSpPr>
          <p:nvPr>
            <p:ph idx="1"/>
          </p:nvPr>
        </p:nvSpPr>
        <p:spPr/>
        <p:txBody>
          <a:bodyPr/>
          <a:lstStyle/>
          <a:p>
            <a:r>
              <a:rPr lang="en-US" dirty="0"/>
              <a:t>Authoring Tool for PowerApps Portals</a:t>
            </a:r>
          </a:p>
          <a:p>
            <a:pPr lvl="1"/>
            <a:r>
              <a:rPr lang="en-US" dirty="0"/>
              <a:t>Provides plug-ins for authoring and managing portals</a:t>
            </a:r>
          </a:p>
        </p:txBody>
      </p:sp>
      <p:pic>
        <p:nvPicPr>
          <p:cNvPr id="4" name="Picture 3">
            <a:extLst>
              <a:ext uri="{FF2B5EF4-FFF2-40B4-BE49-F238E27FC236}">
                <a16:creationId xmlns:a16="http://schemas.microsoft.com/office/drawing/2014/main" id="{39988F68-9661-4071-9EC3-551CB24238B0}"/>
              </a:ext>
            </a:extLst>
          </p:cNvPr>
          <p:cNvPicPr>
            <a:picLocks noChangeAspect="1"/>
          </p:cNvPicPr>
          <p:nvPr/>
        </p:nvPicPr>
        <p:blipFill>
          <a:blip r:embed="rId2"/>
          <a:stretch>
            <a:fillRect/>
          </a:stretch>
        </p:blipFill>
        <p:spPr>
          <a:xfrm>
            <a:off x="914400" y="2590800"/>
            <a:ext cx="7436146" cy="3276600"/>
          </a:xfrm>
          <a:prstGeom prst="rect">
            <a:avLst/>
          </a:prstGeom>
          <a:ln>
            <a:solidFill>
              <a:schemeClr val="tx1">
                <a:lumMod val="50000"/>
                <a:lumOff val="50000"/>
              </a:schemeClr>
            </a:solidFill>
          </a:ln>
        </p:spPr>
      </p:pic>
    </p:spTree>
    <p:extLst>
      <p:ext uri="{BB962C8B-B14F-4D97-AF65-F5344CB8AC3E}">
        <p14:creationId xmlns:p14="http://schemas.microsoft.com/office/powerpoint/2010/main" val="33111032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14AC7-04D8-4261-85CF-86AAEEFC2052}"/>
              </a:ext>
            </a:extLst>
          </p:cNvPr>
          <p:cNvSpPr>
            <a:spLocks noGrp="1"/>
          </p:cNvSpPr>
          <p:nvPr>
            <p:ph type="title"/>
          </p:nvPr>
        </p:nvSpPr>
        <p:spPr>
          <a:xfrm>
            <a:off x="109347" y="76200"/>
            <a:ext cx="8696706" cy="838200"/>
          </a:xfrm>
        </p:spPr>
        <p:txBody>
          <a:bodyPr/>
          <a:lstStyle/>
          <a:p>
            <a:r>
              <a:rPr lang="en-US" dirty="0"/>
              <a:t>Using Liquid to Access Entity Data</a:t>
            </a:r>
          </a:p>
        </p:txBody>
      </p:sp>
      <p:sp>
        <p:nvSpPr>
          <p:cNvPr id="4" name="Content Placeholder 3">
            <a:extLst>
              <a:ext uri="{FF2B5EF4-FFF2-40B4-BE49-F238E27FC236}">
                <a16:creationId xmlns:a16="http://schemas.microsoft.com/office/drawing/2014/main" id="{EDF33D3A-744A-48C3-A8D5-81F3425E9E7C}"/>
              </a:ext>
            </a:extLst>
          </p:cNvPr>
          <p:cNvSpPr>
            <a:spLocks noGrp="1"/>
          </p:cNvSpPr>
          <p:nvPr>
            <p:ph idx="1"/>
          </p:nvPr>
        </p:nvSpPr>
        <p:spPr/>
        <p:txBody>
          <a:bodyPr>
            <a:normAutofit/>
          </a:bodyPr>
          <a:lstStyle/>
          <a:p>
            <a:r>
              <a:rPr lang="en-US" sz="2400" dirty="0"/>
              <a:t>Web Template created using Liquid scripting language</a:t>
            </a:r>
          </a:p>
          <a:p>
            <a:pPr lvl="1"/>
            <a:r>
              <a:rPr lang="en-US" sz="2000" dirty="0"/>
              <a:t>Can be used to access CDS data </a:t>
            </a:r>
          </a:p>
        </p:txBody>
      </p:sp>
      <p:pic>
        <p:nvPicPr>
          <p:cNvPr id="3" name="Picture 2">
            <a:extLst>
              <a:ext uri="{FF2B5EF4-FFF2-40B4-BE49-F238E27FC236}">
                <a16:creationId xmlns:a16="http://schemas.microsoft.com/office/drawing/2014/main" id="{DC124F05-37E7-4E4F-8162-5279DD53D476}"/>
              </a:ext>
            </a:extLst>
          </p:cNvPr>
          <p:cNvPicPr>
            <a:picLocks noChangeAspect="1"/>
          </p:cNvPicPr>
          <p:nvPr/>
        </p:nvPicPr>
        <p:blipFill>
          <a:blip r:embed="rId2"/>
          <a:stretch>
            <a:fillRect/>
          </a:stretch>
        </p:blipFill>
        <p:spPr>
          <a:xfrm>
            <a:off x="762000" y="2438400"/>
            <a:ext cx="7086600" cy="2729653"/>
          </a:xfrm>
          <a:prstGeom prst="rect">
            <a:avLst/>
          </a:prstGeom>
          <a:ln>
            <a:solidFill>
              <a:schemeClr val="tx1">
                <a:lumMod val="50000"/>
                <a:lumOff val="50000"/>
              </a:schemeClr>
            </a:solidFill>
          </a:ln>
        </p:spPr>
      </p:pic>
    </p:spTree>
    <p:extLst>
      <p:ext uri="{BB962C8B-B14F-4D97-AF65-F5344CB8AC3E}">
        <p14:creationId xmlns:p14="http://schemas.microsoft.com/office/powerpoint/2010/main" val="22187742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707D9-00E4-42DD-A2BC-4DA762F8523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C56CFAD7-C821-44C0-BF37-A23C023187B5}"/>
              </a:ext>
            </a:extLst>
          </p:cNvPr>
          <p:cNvSpPr>
            <a:spLocks noGrp="1"/>
          </p:cNvSpPr>
          <p:nvPr>
            <p:ph idx="1"/>
          </p:nvPr>
        </p:nvSpPr>
        <p:spPr/>
        <p:txBody>
          <a:bodyPr/>
          <a:lstStyle/>
          <a:p>
            <a:pPr>
              <a:buFont typeface="Wingdings" panose="05000000000000000000" pitchFamily="2" charset="2"/>
              <a:buChar char="ü"/>
            </a:pPr>
            <a:r>
              <a:rPr lang="en-US" dirty="0"/>
              <a:t>PowerApps Portal Architecture</a:t>
            </a:r>
          </a:p>
          <a:p>
            <a:pPr>
              <a:buFont typeface="Wingdings" panose="05000000000000000000" pitchFamily="2" charset="2"/>
              <a:buChar char="ü"/>
            </a:pPr>
            <a:r>
              <a:rPr lang="en-US" dirty="0"/>
              <a:t>Portal Editor</a:t>
            </a:r>
          </a:p>
          <a:p>
            <a:pPr>
              <a:buFont typeface="Wingdings" panose="05000000000000000000" pitchFamily="2" charset="2"/>
              <a:buChar char="ü"/>
            </a:pPr>
            <a:r>
              <a:rPr lang="en-US" dirty="0"/>
              <a:t>Portal Management App</a:t>
            </a:r>
          </a:p>
          <a:p>
            <a:pPr>
              <a:buFont typeface="Wingdings" panose="05000000000000000000" pitchFamily="2" charset="2"/>
              <a:buChar char="ü"/>
            </a:pPr>
            <a:r>
              <a:rPr lang="en-US" dirty="0"/>
              <a:t>Portal Configuration</a:t>
            </a:r>
          </a:p>
          <a:p>
            <a:pPr>
              <a:buFont typeface="Wingdings" panose="05000000000000000000" pitchFamily="2" charset="2"/>
              <a:buChar char="ü"/>
            </a:pPr>
            <a:r>
              <a:rPr lang="en-US" dirty="0"/>
              <a:t>Developing Web Templates</a:t>
            </a:r>
          </a:p>
        </p:txBody>
      </p:sp>
    </p:spTree>
    <p:extLst>
      <p:ext uri="{BB962C8B-B14F-4D97-AF65-F5344CB8AC3E}">
        <p14:creationId xmlns:p14="http://schemas.microsoft.com/office/powerpoint/2010/main" val="30398051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F295C-EC2D-4AFB-BD5B-58326359C0C9}"/>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FBE6E4EF-34D6-4641-8AE0-D13E1C38EC09}"/>
              </a:ext>
            </a:extLst>
          </p:cNvPr>
          <p:cNvPicPr>
            <a:picLocks noChangeAspect="1"/>
          </p:cNvPicPr>
          <p:nvPr/>
        </p:nvPicPr>
        <p:blipFill>
          <a:blip r:embed="rId2"/>
          <a:stretch>
            <a:fillRect/>
          </a:stretch>
        </p:blipFill>
        <p:spPr>
          <a:xfrm>
            <a:off x="381000" y="1905000"/>
            <a:ext cx="8132492" cy="3505200"/>
          </a:xfrm>
          <a:prstGeom prst="rect">
            <a:avLst/>
          </a:prstGeom>
        </p:spPr>
      </p:pic>
    </p:spTree>
    <p:extLst>
      <p:ext uri="{BB962C8B-B14F-4D97-AF65-F5344CB8AC3E}">
        <p14:creationId xmlns:p14="http://schemas.microsoft.com/office/powerpoint/2010/main" val="31912690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F295C-EC2D-4AFB-BD5B-58326359C0C9}"/>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9FD960D0-4EC9-4F85-B7C7-6C46F4E51602}"/>
              </a:ext>
            </a:extLst>
          </p:cNvPr>
          <p:cNvPicPr>
            <a:picLocks noChangeAspect="1"/>
          </p:cNvPicPr>
          <p:nvPr/>
        </p:nvPicPr>
        <p:blipFill>
          <a:blip r:embed="rId2"/>
          <a:stretch>
            <a:fillRect/>
          </a:stretch>
        </p:blipFill>
        <p:spPr>
          <a:xfrm>
            <a:off x="457200" y="1371600"/>
            <a:ext cx="7540209" cy="4645742"/>
          </a:xfrm>
          <a:prstGeom prst="rect">
            <a:avLst/>
          </a:prstGeom>
        </p:spPr>
      </p:pic>
    </p:spTree>
    <p:extLst>
      <p:ext uri="{BB962C8B-B14F-4D97-AF65-F5344CB8AC3E}">
        <p14:creationId xmlns:p14="http://schemas.microsoft.com/office/powerpoint/2010/main" val="18376841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F295C-EC2D-4AFB-BD5B-58326359C0C9}"/>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0A5D8BEE-7F40-4BD3-B23C-50A7AC5ED59B}"/>
              </a:ext>
            </a:extLst>
          </p:cNvPr>
          <p:cNvPicPr>
            <a:picLocks noChangeAspect="1"/>
          </p:cNvPicPr>
          <p:nvPr/>
        </p:nvPicPr>
        <p:blipFill>
          <a:blip r:embed="rId2"/>
          <a:stretch>
            <a:fillRect/>
          </a:stretch>
        </p:blipFill>
        <p:spPr>
          <a:xfrm>
            <a:off x="533400" y="1447800"/>
            <a:ext cx="7773569" cy="4625435"/>
          </a:xfrm>
          <a:prstGeom prst="rect">
            <a:avLst/>
          </a:prstGeom>
        </p:spPr>
      </p:pic>
    </p:spTree>
    <p:extLst>
      <p:ext uri="{BB962C8B-B14F-4D97-AF65-F5344CB8AC3E}">
        <p14:creationId xmlns:p14="http://schemas.microsoft.com/office/powerpoint/2010/main" val="212433459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F295C-EC2D-4AFB-BD5B-58326359C0C9}"/>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634B9F50-23DF-409F-BD67-11E0DFA63E25}"/>
              </a:ext>
            </a:extLst>
          </p:cNvPr>
          <p:cNvPicPr>
            <a:picLocks noChangeAspect="1"/>
          </p:cNvPicPr>
          <p:nvPr/>
        </p:nvPicPr>
        <p:blipFill>
          <a:blip r:embed="rId2"/>
          <a:stretch>
            <a:fillRect/>
          </a:stretch>
        </p:blipFill>
        <p:spPr>
          <a:xfrm>
            <a:off x="228600" y="1295401"/>
            <a:ext cx="8702889" cy="4648200"/>
          </a:xfrm>
          <a:prstGeom prst="rect">
            <a:avLst/>
          </a:prstGeom>
        </p:spPr>
      </p:pic>
    </p:spTree>
    <p:extLst>
      <p:ext uri="{BB962C8B-B14F-4D97-AF65-F5344CB8AC3E}">
        <p14:creationId xmlns:p14="http://schemas.microsoft.com/office/powerpoint/2010/main" val="1865153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A078A-4B86-4D92-B3E8-FDAF2CC2CF05}"/>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5880769E-1E18-4F4D-94AC-1ECB73770A69}"/>
              </a:ext>
            </a:extLst>
          </p:cNvPr>
          <p:cNvPicPr>
            <a:picLocks noChangeAspect="1"/>
          </p:cNvPicPr>
          <p:nvPr/>
        </p:nvPicPr>
        <p:blipFill>
          <a:blip r:embed="rId2"/>
          <a:stretch>
            <a:fillRect/>
          </a:stretch>
        </p:blipFill>
        <p:spPr>
          <a:xfrm>
            <a:off x="228600" y="1371601"/>
            <a:ext cx="8587190" cy="4724400"/>
          </a:xfrm>
          <a:prstGeom prst="rect">
            <a:avLst/>
          </a:prstGeom>
        </p:spPr>
      </p:pic>
    </p:spTree>
    <p:extLst>
      <p:ext uri="{BB962C8B-B14F-4D97-AF65-F5344CB8AC3E}">
        <p14:creationId xmlns:p14="http://schemas.microsoft.com/office/powerpoint/2010/main" val="2681615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B3506-CCCF-4B8A-A6C4-73C6C7EA5BBC}"/>
              </a:ext>
            </a:extLst>
          </p:cNvPr>
          <p:cNvSpPr>
            <a:spLocks noGrp="1"/>
          </p:cNvSpPr>
          <p:nvPr>
            <p:ph type="title"/>
          </p:nvPr>
        </p:nvSpPr>
        <p:spPr/>
        <p:txBody>
          <a:bodyPr/>
          <a:lstStyle/>
          <a:p>
            <a:r>
              <a:rPr lang="en-US" sz="2400" dirty="0"/>
              <a:t>This Isn't Your Fathers PowerApps Admin Center</a:t>
            </a:r>
          </a:p>
        </p:txBody>
      </p:sp>
      <p:sp>
        <p:nvSpPr>
          <p:cNvPr id="3" name="Content Placeholder 2">
            <a:extLst>
              <a:ext uri="{FF2B5EF4-FFF2-40B4-BE49-F238E27FC236}">
                <a16:creationId xmlns:a16="http://schemas.microsoft.com/office/drawing/2014/main" id="{D9DB9BA8-EC68-40FF-9F5B-362ED977BBAE}"/>
              </a:ext>
            </a:extLst>
          </p:cNvPr>
          <p:cNvSpPr>
            <a:spLocks noGrp="1"/>
          </p:cNvSpPr>
          <p:nvPr>
            <p:ph idx="1"/>
          </p:nvPr>
        </p:nvSpPr>
        <p:spPr/>
        <p:txBody>
          <a:bodyPr>
            <a:normAutofit/>
          </a:bodyPr>
          <a:lstStyle/>
          <a:p>
            <a:r>
              <a:rPr lang="en-US" sz="2000" dirty="0"/>
              <a:t>Navigate to the new PowerApps admin center</a:t>
            </a:r>
          </a:p>
          <a:p>
            <a:endParaRPr lang="en-US" sz="2000" dirty="0"/>
          </a:p>
          <a:p>
            <a:endParaRPr lang="en-US" sz="2000" dirty="0"/>
          </a:p>
          <a:p>
            <a:endParaRPr lang="en-US" sz="2200" dirty="0"/>
          </a:p>
          <a:p>
            <a:endParaRPr lang="en-US" sz="2200" dirty="0"/>
          </a:p>
          <a:p>
            <a:r>
              <a:rPr lang="en-US" sz="2000" dirty="0"/>
              <a:t>Admin center allows you to create and manage environments</a:t>
            </a:r>
          </a:p>
        </p:txBody>
      </p:sp>
      <p:pic>
        <p:nvPicPr>
          <p:cNvPr id="4" name="Picture 3">
            <a:extLst>
              <a:ext uri="{FF2B5EF4-FFF2-40B4-BE49-F238E27FC236}">
                <a16:creationId xmlns:a16="http://schemas.microsoft.com/office/drawing/2014/main" id="{6EF41066-F766-4C09-9E02-B80D0ED35430}"/>
              </a:ext>
            </a:extLst>
          </p:cNvPr>
          <p:cNvPicPr>
            <a:picLocks noChangeAspect="1"/>
          </p:cNvPicPr>
          <p:nvPr/>
        </p:nvPicPr>
        <p:blipFill>
          <a:blip r:embed="rId2"/>
          <a:stretch>
            <a:fillRect/>
          </a:stretch>
        </p:blipFill>
        <p:spPr>
          <a:xfrm>
            <a:off x="838200" y="1905000"/>
            <a:ext cx="2521072" cy="1447800"/>
          </a:xfrm>
          <a:prstGeom prst="rect">
            <a:avLst/>
          </a:prstGeom>
          <a:ln>
            <a:solidFill>
              <a:schemeClr val="tx1"/>
            </a:solidFill>
          </a:ln>
        </p:spPr>
      </p:pic>
      <p:pic>
        <p:nvPicPr>
          <p:cNvPr id="5" name="Picture 4">
            <a:extLst>
              <a:ext uri="{FF2B5EF4-FFF2-40B4-BE49-F238E27FC236}">
                <a16:creationId xmlns:a16="http://schemas.microsoft.com/office/drawing/2014/main" id="{F964B12A-6ACB-41B7-A662-145EDB10BE6D}"/>
              </a:ext>
            </a:extLst>
          </p:cNvPr>
          <p:cNvPicPr>
            <a:picLocks noChangeAspect="1"/>
          </p:cNvPicPr>
          <p:nvPr/>
        </p:nvPicPr>
        <p:blipFill>
          <a:blip r:embed="rId3"/>
          <a:stretch>
            <a:fillRect/>
          </a:stretch>
        </p:blipFill>
        <p:spPr>
          <a:xfrm>
            <a:off x="838200" y="3962400"/>
            <a:ext cx="7831281" cy="2667000"/>
          </a:xfrm>
          <a:prstGeom prst="rect">
            <a:avLst/>
          </a:prstGeom>
          <a:ln>
            <a:solidFill>
              <a:schemeClr val="tx1">
                <a:lumMod val="50000"/>
                <a:lumOff val="50000"/>
              </a:schemeClr>
            </a:solidFill>
          </a:ln>
        </p:spPr>
      </p:pic>
    </p:spTree>
    <p:extLst>
      <p:ext uri="{BB962C8B-B14F-4D97-AF65-F5344CB8AC3E}">
        <p14:creationId xmlns:p14="http://schemas.microsoft.com/office/powerpoint/2010/main" val="2985033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29165-4A6A-43B5-A14D-ACD83C528C2E}"/>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0D0BABE8-769E-46A6-A316-66B793595DB3}"/>
              </a:ext>
            </a:extLst>
          </p:cNvPr>
          <p:cNvPicPr>
            <a:picLocks noChangeAspect="1"/>
          </p:cNvPicPr>
          <p:nvPr/>
        </p:nvPicPr>
        <p:blipFill>
          <a:blip r:embed="rId2"/>
          <a:stretch>
            <a:fillRect/>
          </a:stretch>
        </p:blipFill>
        <p:spPr>
          <a:xfrm>
            <a:off x="381000" y="1295400"/>
            <a:ext cx="7772400" cy="4211568"/>
          </a:xfrm>
          <a:prstGeom prst="rect">
            <a:avLst/>
          </a:prstGeom>
        </p:spPr>
      </p:pic>
    </p:spTree>
    <p:extLst>
      <p:ext uri="{BB962C8B-B14F-4D97-AF65-F5344CB8AC3E}">
        <p14:creationId xmlns:p14="http://schemas.microsoft.com/office/powerpoint/2010/main" val="178330137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BE717-B26C-4A84-A778-12248EF4EE91}"/>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8A5F06FA-9262-4A9B-8C99-64C5124D02F5}"/>
              </a:ext>
            </a:extLst>
          </p:cNvPr>
          <p:cNvPicPr>
            <a:picLocks noChangeAspect="1"/>
          </p:cNvPicPr>
          <p:nvPr/>
        </p:nvPicPr>
        <p:blipFill>
          <a:blip r:embed="rId2"/>
          <a:stretch>
            <a:fillRect/>
          </a:stretch>
        </p:blipFill>
        <p:spPr>
          <a:xfrm>
            <a:off x="228600" y="1295401"/>
            <a:ext cx="8468524" cy="4419600"/>
          </a:xfrm>
          <a:prstGeom prst="rect">
            <a:avLst/>
          </a:prstGeom>
        </p:spPr>
      </p:pic>
    </p:spTree>
    <p:extLst>
      <p:ext uri="{BB962C8B-B14F-4D97-AF65-F5344CB8AC3E}">
        <p14:creationId xmlns:p14="http://schemas.microsoft.com/office/powerpoint/2010/main" val="12452949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A3267-6CD6-42D2-B70B-D0A1DF889855}"/>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49C6E3BA-7CFF-42BA-8553-B267B375627E}"/>
              </a:ext>
            </a:extLst>
          </p:cNvPr>
          <p:cNvPicPr>
            <a:picLocks noChangeAspect="1"/>
          </p:cNvPicPr>
          <p:nvPr/>
        </p:nvPicPr>
        <p:blipFill>
          <a:blip r:embed="rId2"/>
          <a:stretch>
            <a:fillRect/>
          </a:stretch>
        </p:blipFill>
        <p:spPr>
          <a:xfrm>
            <a:off x="228600" y="1295400"/>
            <a:ext cx="8382000" cy="4344773"/>
          </a:xfrm>
          <a:prstGeom prst="rect">
            <a:avLst/>
          </a:prstGeom>
        </p:spPr>
      </p:pic>
    </p:spTree>
    <p:extLst>
      <p:ext uri="{BB962C8B-B14F-4D97-AF65-F5344CB8AC3E}">
        <p14:creationId xmlns:p14="http://schemas.microsoft.com/office/powerpoint/2010/main" val="401817480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82178-1346-4305-9BD8-377A00DE5868}"/>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7838DD59-6410-4145-A54E-49CA90D1C66A}"/>
              </a:ext>
            </a:extLst>
          </p:cNvPr>
          <p:cNvPicPr>
            <a:picLocks noChangeAspect="1"/>
          </p:cNvPicPr>
          <p:nvPr/>
        </p:nvPicPr>
        <p:blipFill>
          <a:blip r:embed="rId2"/>
          <a:stretch>
            <a:fillRect/>
          </a:stretch>
        </p:blipFill>
        <p:spPr>
          <a:xfrm>
            <a:off x="76200" y="1371601"/>
            <a:ext cx="8691616" cy="4648200"/>
          </a:xfrm>
          <a:prstGeom prst="rect">
            <a:avLst/>
          </a:prstGeom>
        </p:spPr>
      </p:pic>
    </p:spTree>
    <p:extLst>
      <p:ext uri="{BB962C8B-B14F-4D97-AF65-F5344CB8AC3E}">
        <p14:creationId xmlns:p14="http://schemas.microsoft.com/office/powerpoint/2010/main" val="36817060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3E42F-95E2-4D20-A8E1-89EC7A9B0EE8}"/>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63C9A09E-D07C-4B6C-B49F-EE530AA831B0}"/>
              </a:ext>
            </a:extLst>
          </p:cNvPr>
          <p:cNvPicPr>
            <a:picLocks noChangeAspect="1"/>
          </p:cNvPicPr>
          <p:nvPr/>
        </p:nvPicPr>
        <p:blipFill>
          <a:blip r:embed="rId2"/>
          <a:stretch>
            <a:fillRect/>
          </a:stretch>
        </p:blipFill>
        <p:spPr>
          <a:xfrm>
            <a:off x="304800" y="1371600"/>
            <a:ext cx="8686800" cy="4878887"/>
          </a:xfrm>
          <a:prstGeom prst="rect">
            <a:avLst/>
          </a:prstGeom>
        </p:spPr>
      </p:pic>
    </p:spTree>
    <p:extLst>
      <p:ext uri="{BB962C8B-B14F-4D97-AF65-F5344CB8AC3E}">
        <p14:creationId xmlns:p14="http://schemas.microsoft.com/office/powerpoint/2010/main" val="2362676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B7B3D-B724-46A2-8E8C-99160347D5C6}"/>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D9FD7C4D-EA74-453C-85B9-A0B0AAC9B5E5}"/>
              </a:ext>
            </a:extLst>
          </p:cNvPr>
          <p:cNvPicPr>
            <a:picLocks noChangeAspect="1"/>
          </p:cNvPicPr>
          <p:nvPr/>
        </p:nvPicPr>
        <p:blipFill>
          <a:blip r:embed="rId2"/>
          <a:stretch>
            <a:fillRect/>
          </a:stretch>
        </p:blipFill>
        <p:spPr>
          <a:xfrm>
            <a:off x="228600" y="1143000"/>
            <a:ext cx="8518777" cy="4648200"/>
          </a:xfrm>
          <a:prstGeom prst="rect">
            <a:avLst/>
          </a:prstGeom>
        </p:spPr>
      </p:pic>
    </p:spTree>
    <p:extLst>
      <p:ext uri="{BB962C8B-B14F-4D97-AF65-F5344CB8AC3E}">
        <p14:creationId xmlns:p14="http://schemas.microsoft.com/office/powerpoint/2010/main" val="145217570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9DF1A-ECC8-4350-99DF-13C9886051FC}"/>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002F3670-AC42-4BB1-9409-C5BDA19868A8}"/>
              </a:ext>
            </a:extLst>
          </p:cNvPr>
          <p:cNvPicPr>
            <a:picLocks noChangeAspect="1"/>
          </p:cNvPicPr>
          <p:nvPr/>
        </p:nvPicPr>
        <p:blipFill>
          <a:blip r:embed="rId2"/>
          <a:stretch>
            <a:fillRect/>
          </a:stretch>
        </p:blipFill>
        <p:spPr>
          <a:xfrm>
            <a:off x="381000" y="1219200"/>
            <a:ext cx="8534400" cy="4797232"/>
          </a:xfrm>
          <a:prstGeom prst="rect">
            <a:avLst/>
          </a:prstGeom>
        </p:spPr>
      </p:pic>
    </p:spTree>
    <p:extLst>
      <p:ext uri="{BB962C8B-B14F-4D97-AF65-F5344CB8AC3E}">
        <p14:creationId xmlns:p14="http://schemas.microsoft.com/office/powerpoint/2010/main" val="121972339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FDDA9-83B7-452E-ADDB-A58300AD0F8F}"/>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CA077691-1B48-44BA-84F0-D7ABE1A1E420}"/>
              </a:ext>
            </a:extLst>
          </p:cNvPr>
          <p:cNvPicPr>
            <a:picLocks noChangeAspect="1"/>
          </p:cNvPicPr>
          <p:nvPr/>
        </p:nvPicPr>
        <p:blipFill>
          <a:blip r:embed="rId2"/>
          <a:stretch>
            <a:fillRect/>
          </a:stretch>
        </p:blipFill>
        <p:spPr>
          <a:xfrm>
            <a:off x="152400" y="1219200"/>
            <a:ext cx="8839200" cy="4955748"/>
          </a:xfrm>
          <a:prstGeom prst="rect">
            <a:avLst/>
          </a:prstGeom>
        </p:spPr>
      </p:pic>
    </p:spTree>
    <p:extLst>
      <p:ext uri="{BB962C8B-B14F-4D97-AF65-F5344CB8AC3E}">
        <p14:creationId xmlns:p14="http://schemas.microsoft.com/office/powerpoint/2010/main" val="9160363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BA070-F1A7-4E3E-BEA5-D7340FE0634B}"/>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3E647506-6B40-426D-8E8D-3DA18AC0C4D1}"/>
              </a:ext>
            </a:extLst>
          </p:cNvPr>
          <p:cNvPicPr>
            <a:picLocks noChangeAspect="1"/>
          </p:cNvPicPr>
          <p:nvPr/>
        </p:nvPicPr>
        <p:blipFill>
          <a:blip r:embed="rId2"/>
          <a:stretch>
            <a:fillRect/>
          </a:stretch>
        </p:blipFill>
        <p:spPr>
          <a:xfrm>
            <a:off x="1066800" y="1371600"/>
            <a:ext cx="6903031" cy="5301780"/>
          </a:xfrm>
          <a:prstGeom prst="rect">
            <a:avLst/>
          </a:prstGeom>
        </p:spPr>
      </p:pic>
    </p:spTree>
    <p:extLst>
      <p:ext uri="{BB962C8B-B14F-4D97-AF65-F5344CB8AC3E}">
        <p14:creationId xmlns:p14="http://schemas.microsoft.com/office/powerpoint/2010/main" val="293889027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AB460-977A-4233-BB48-CD3D72E5E08A}"/>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B3BAE15F-6881-4F1D-B531-410062944291}"/>
              </a:ext>
            </a:extLst>
          </p:cNvPr>
          <p:cNvPicPr>
            <a:picLocks noChangeAspect="1"/>
          </p:cNvPicPr>
          <p:nvPr/>
        </p:nvPicPr>
        <p:blipFill>
          <a:blip r:embed="rId2"/>
          <a:stretch>
            <a:fillRect/>
          </a:stretch>
        </p:blipFill>
        <p:spPr>
          <a:xfrm>
            <a:off x="304800" y="1371600"/>
            <a:ext cx="8382000" cy="4423993"/>
          </a:xfrm>
          <a:prstGeom prst="rect">
            <a:avLst/>
          </a:prstGeom>
        </p:spPr>
      </p:pic>
    </p:spTree>
    <p:extLst>
      <p:ext uri="{BB962C8B-B14F-4D97-AF65-F5344CB8AC3E}">
        <p14:creationId xmlns:p14="http://schemas.microsoft.com/office/powerpoint/2010/main" val="4069137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5ACBD-3BE6-40EE-995D-3EE3B4D8DE74}"/>
              </a:ext>
            </a:extLst>
          </p:cNvPr>
          <p:cNvSpPr>
            <a:spLocks noGrp="1"/>
          </p:cNvSpPr>
          <p:nvPr>
            <p:ph type="title"/>
          </p:nvPr>
        </p:nvSpPr>
        <p:spPr/>
        <p:txBody>
          <a:bodyPr/>
          <a:lstStyle/>
          <a:p>
            <a:r>
              <a:rPr lang="en-US" dirty="0"/>
              <a:t>Creating a New Environment</a:t>
            </a:r>
          </a:p>
        </p:txBody>
      </p:sp>
      <p:sp>
        <p:nvSpPr>
          <p:cNvPr id="3" name="Content Placeholder 2">
            <a:extLst>
              <a:ext uri="{FF2B5EF4-FFF2-40B4-BE49-F238E27FC236}">
                <a16:creationId xmlns:a16="http://schemas.microsoft.com/office/drawing/2014/main" id="{774EF24C-2D3C-4F78-877B-752D0C6AB485}"/>
              </a:ext>
            </a:extLst>
          </p:cNvPr>
          <p:cNvSpPr>
            <a:spLocks noGrp="1"/>
          </p:cNvSpPr>
          <p:nvPr>
            <p:ph idx="1"/>
          </p:nvPr>
        </p:nvSpPr>
        <p:spPr/>
        <p:txBody>
          <a:bodyPr>
            <a:normAutofit/>
          </a:bodyPr>
          <a:lstStyle/>
          <a:p>
            <a:r>
              <a:rPr lang="en-US" sz="2000" dirty="0"/>
              <a:t>Use New command in the new admin center</a:t>
            </a:r>
          </a:p>
        </p:txBody>
      </p:sp>
      <p:pic>
        <p:nvPicPr>
          <p:cNvPr id="4" name="Picture 3">
            <a:extLst>
              <a:ext uri="{FF2B5EF4-FFF2-40B4-BE49-F238E27FC236}">
                <a16:creationId xmlns:a16="http://schemas.microsoft.com/office/drawing/2014/main" id="{FA280EFC-5E81-486D-9655-F7082675A468}"/>
              </a:ext>
            </a:extLst>
          </p:cNvPr>
          <p:cNvPicPr>
            <a:picLocks noChangeAspect="1"/>
          </p:cNvPicPr>
          <p:nvPr/>
        </p:nvPicPr>
        <p:blipFill rotWithShape="1">
          <a:blip r:embed="rId2"/>
          <a:srcRect l="4738"/>
          <a:stretch/>
        </p:blipFill>
        <p:spPr>
          <a:xfrm>
            <a:off x="3352800" y="1904999"/>
            <a:ext cx="2514600" cy="4777751"/>
          </a:xfrm>
          <a:prstGeom prst="rect">
            <a:avLst/>
          </a:prstGeom>
          <a:ln>
            <a:solidFill>
              <a:schemeClr val="tx1">
                <a:lumMod val="50000"/>
                <a:lumOff val="50000"/>
              </a:schemeClr>
            </a:solidFill>
          </a:ln>
        </p:spPr>
      </p:pic>
      <p:pic>
        <p:nvPicPr>
          <p:cNvPr id="5" name="Picture 4">
            <a:extLst>
              <a:ext uri="{FF2B5EF4-FFF2-40B4-BE49-F238E27FC236}">
                <a16:creationId xmlns:a16="http://schemas.microsoft.com/office/drawing/2014/main" id="{78F47009-E59D-43F1-A5F8-A2ED5DA760AA}"/>
              </a:ext>
            </a:extLst>
          </p:cNvPr>
          <p:cNvPicPr>
            <a:picLocks noChangeAspect="1"/>
          </p:cNvPicPr>
          <p:nvPr/>
        </p:nvPicPr>
        <p:blipFill>
          <a:blip r:embed="rId3"/>
          <a:stretch>
            <a:fillRect/>
          </a:stretch>
        </p:blipFill>
        <p:spPr>
          <a:xfrm>
            <a:off x="6096000" y="1904999"/>
            <a:ext cx="2209800" cy="4717073"/>
          </a:xfrm>
          <a:prstGeom prst="rect">
            <a:avLst/>
          </a:prstGeom>
          <a:ln>
            <a:solidFill>
              <a:schemeClr val="tx1">
                <a:lumMod val="50000"/>
                <a:lumOff val="50000"/>
              </a:schemeClr>
            </a:solidFill>
          </a:ln>
        </p:spPr>
      </p:pic>
      <p:pic>
        <p:nvPicPr>
          <p:cNvPr id="6" name="Picture 5">
            <a:extLst>
              <a:ext uri="{FF2B5EF4-FFF2-40B4-BE49-F238E27FC236}">
                <a16:creationId xmlns:a16="http://schemas.microsoft.com/office/drawing/2014/main" id="{7AADD677-7AF3-4644-8AEF-81507FCD0462}"/>
              </a:ext>
            </a:extLst>
          </p:cNvPr>
          <p:cNvPicPr>
            <a:picLocks noChangeAspect="1"/>
          </p:cNvPicPr>
          <p:nvPr/>
        </p:nvPicPr>
        <p:blipFill rotWithShape="1">
          <a:blip r:embed="rId4"/>
          <a:srcRect r="53285" b="37254"/>
          <a:stretch/>
        </p:blipFill>
        <p:spPr>
          <a:xfrm>
            <a:off x="838200" y="1905000"/>
            <a:ext cx="2332151" cy="1066800"/>
          </a:xfrm>
          <a:prstGeom prst="rect">
            <a:avLst/>
          </a:prstGeom>
          <a:ln>
            <a:solidFill>
              <a:schemeClr val="tx1">
                <a:lumMod val="50000"/>
                <a:lumOff val="50000"/>
              </a:schemeClr>
            </a:solidFill>
          </a:ln>
        </p:spPr>
      </p:pic>
      <p:sp>
        <p:nvSpPr>
          <p:cNvPr id="7" name="Arrow: Right 6">
            <a:extLst>
              <a:ext uri="{FF2B5EF4-FFF2-40B4-BE49-F238E27FC236}">
                <a16:creationId xmlns:a16="http://schemas.microsoft.com/office/drawing/2014/main" id="{4E2565A2-A112-49A1-A2E0-7DCED3917185}"/>
              </a:ext>
            </a:extLst>
          </p:cNvPr>
          <p:cNvSpPr/>
          <p:nvPr/>
        </p:nvSpPr>
        <p:spPr>
          <a:xfrm>
            <a:off x="1600200" y="2057400"/>
            <a:ext cx="304800" cy="3048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7235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879B4-581B-4C85-AFF8-B5A854FC476E}"/>
              </a:ext>
            </a:extLst>
          </p:cNvPr>
          <p:cNvSpPr>
            <a:spLocks noGrp="1"/>
          </p:cNvSpPr>
          <p:nvPr>
            <p:ph type="title"/>
          </p:nvPr>
        </p:nvSpPr>
        <p:spPr/>
        <p:txBody>
          <a:bodyPr/>
          <a:lstStyle/>
          <a:p>
            <a:r>
              <a:rPr lang="en-US" dirty="0"/>
              <a:t>Configuring Environment Features</a:t>
            </a:r>
          </a:p>
        </p:txBody>
      </p:sp>
      <p:pic>
        <p:nvPicPr>
          <p:cNvPr id="4" name="Picture 3">
            <a:extLst>
              <a:ext uri="{FF2B5EF4-FFF2-40B4-BE49-F238E27FC236}">
                <a16:creationId xmlns:a16="http://schemas.microsoft.com/office/drawing/2014/main" id="{30ABCD65-E4A3-47FD-962D-E2FDF1359447}"/>
              </a:ext>
            </a:extLst>
          </p:cNvPr>
          <p:cNvPicPr>
            <a:picLocks noChangeAspect="1"/>
          </p:cNvPicPr>
          <p:nvPr/>
        </p:nvPicPr>
        <p:blipFill>
          <a:blip r:embed="rId2"/>
          <a:stretch>
            <a:fillRect/>
          </a:stretch>
        </p:blipFill>
        <p:spPr>
          <a:xfrm>
            <a:off x="304800" y="1295400"/>
            <a:ext cx="8263378" cy="5105400"/>
          </a:xfrm>
          <a:prstGeom prst="rect">
            <a:avLst/>
          </a:prstGeom>
          <a:ln>
            <a:solidFill>
              <a:schemeClr val="tx1">
                <a:lumMod val="50000"/>
                <a:lumOff val="50000"/>
              </a:schemeClr>
            </a:solidFill>
          </a:ln>
        </p:spPr>
      </p:pic>
    </p:spTree>
    <p:extLst>
      <p:ext uri="{BB962C8B-B14F-4D97-AF65-F5344CB8AC3E}">
        <p14:creationId xmlns:p14="http://schemas.microsoft.com/office/powerpoint/2010/main" val="3904155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A4295-EAAA-4A06-8691-07D426D3D358}"/>
              </a:ext>
            </a:extLst>
          </p:cNvPr>
          <p:cNvSpPr>
            <a:spLocks noGrp="1"/>
          </p:cNvSpPr>
          <p:nvPr>
            <p:ph type="title"/>
          </p:nvPr>
        </p:nvSpPr>
        <p:spPr/>
        <p:txBody>
          <a:bodyPr/>
          <a:lstStyle/>
          <a:p>
            <a:r>
              <a:rPr lang="en-US" dirty="0"/>
              <a:t>Creating a New PowerApps Portal</a:t>
            </a:r>
          </a:p>
        </p:txBody>
      </p:sp>
      <p:sp>
        <p:nvSpPr>
          <p:cNvPr id="6" name="Content Placeholder 5">
            <a:extLst>
              <a:ext uri="{FF2B5EF4-FFF2-40B4-BE49-F238E27FC236}">
                <a16:creationId xmlns:a16="http://schemas.microsoft.com/office/drawing/2014/main" id="{4382474A-6C4D-41E6-B96A-6373552D34F4}"/>
              </a:ext>
            </a:extLst>
          </p:cNvPr>
          <p:cNvSpPr>
            <a:spLocks noGrp="1"/>
          </p:cNvSpPr>
          <p:nvPr>
            <p:ph idx="1"/>
          </p:nvPr>
        </p:nvSpPr>
        <p:spPr/>
        <p:txBody>
          <a:bodyPr>
            <a:normAutofit/>
          </a:bodyPr>
          <a:lstStyle/>
          <a:p>
            <a:r>
              <a:rPr lang="en-US" sz="2000" dirty="0"/>
              <a:t>New portal created using PowerApps Maker Portal</a:t>
            </a:r>
          </a:p>
          <a:p>
            <a:pPr lvl="1"/>
            <a:r>
              <a:rPr lang="en-US" sz="1600" dirty="0"/>
              <a:t>Select your target environment</a:t>
            </a:r>
          </a:p>
          <a:p>
            <a:pPr lvl="1"/>
            <a:r>
              <a:rPr lang="en-US" sz="1600" dirty="0"/>
              <a:t>Create portal using </a:t>
            </a:r>
            <a:r>
              <a:rPr lang="en-US" sz="1600" b="1" dirty="0"/>
              <a:t>Portal from blank</a:t>
            </a:r>
            <a:r>
              <a:rPr lang="en-US" sz="1600" dirty="0"/>
              <a:t> template</a:t>
            </a:r>
          </a:p>
        </p:txBody>
      </p:sp>
      <p:pic>
        <p:nvPicPr>
          <p:cNvPr id="3" name="Picture 2">
            <a:extLst>
              <a:ext uri="{FF2B5EF4-FFF2-40B4-BE49-F238E27FC236}">
                <a16:creationId xmlns:a16="http://schemas.microsoft.com/office/drawing/2014/main" id="{4B16F4E9-CA4D-4CC4-A0E2-FCED05DBCE6B}"/>
              </a:ext>
            </a:extLst>
          </p:cNvPr>
          <p:cNvPicPr>
            <a:picLocks noChangeAspect="1"/>
          </p:cNvPicPr>
          <p:nvPr/>
        </p:nvPicPr>
        <p:blipFill>
          <a:blip r:embed="rId2"/>
          <a:stretch>
            <a:fillRect/>
          </a:stretch>
        </p:blipFill>
        <p:spPr>
          <a:xfrm>
            <a:off x="762000" y="2667000"/>
            <a:ext cx="8114953" cy="3124200"/>
          </a:xfrm>
          <a:prstGeom prst="rect">
            <a:avLst/>
          </a:prstGeom>
          <a:ln>
            <a:solidFill>
              <a:schemeClr val="bg1">
                <a:lumMod val="65000"/>
              </a:schemeClr>
            </a:solidFill>
          </a:ln>
        </p:spPr>
      </p:pic>
      <p:sp>
        <p:nvSpPr>
          <p:cNvPr id="4" name="Arrow: Right 3">
            <a:extLst>
              <a:ext uri="{FF2B5EF4-FFF2-40B4-BE49-F238E27FC236}">
                <a16:creationId xmlns:a16="http://schemas.microsoft.com/office/drawing/2014/main" id="{950D89A2-D563-476E-883B-14AACC92A9A8}"/>
              </a:ext>
            </a:extLst>
          </p:cNvPr>
          <p:cNvSpPr/>
          <p:nvPr/>
        </p:nvSpPr>
        <p:spPr>
          <a:xfrm>
            <a:off x="5601192" y="2667000"/>
            <a:ext cx="446695" cy="372246"/>
          </a:xfrm>
          <a:prstGeom prst="rightArrow">
            <a:avLst/>
          </a:prstGeom>
          <a:solidFill>
            <a:schemeClr val="accent2">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B40AAB12-2854-4C4F-9EF4-3ADA0E6A9FF6}"/>
              </a:ext>
            </a:extLst>
          </p:cNvPr>
          <p:cNvSpPr/>
          <p:nvPr/>
        </p:nvSpPr>
        <p:spPr>
          <a:xfrm>
            <a:off x="6047887" y="4677126"/>
            <a:ext cx="893389" cy="670042"/>
          </a:xfrm>
          <a:prstGeom prst="rightArrow">
            <a:avLst/>
          </a:prstGeom>
          <a:solidFill>
            <a:schemeClr val="accent2">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8312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6E5AA-08DB-479F-A212-76F59BA14561}"/>
              </a:ext>
            </a:extLst>
          </p:cNvPr>
          <p:cNvSpPr>
            <a:spLocks noGrp="1"/>
          </p:cNvSpPr>
          <p:nvPr>
            <p:ph type="title"/>
          </p:nvPr>
        </p:nvSpPr>
        <p:spPr/>
        <p:txBody>
          <a:bodyPr/>
          <a:lstStyle/>
          <a:p>
            <a:r>
              <a:rPr lang="en-US" dirty="0"/>
              <a:t>Providing Portal Provisioning Data</a:t>
            </a:r>
          </a:p>
        </p:txBody>
      </p:sp>
      <p:sp>
        <p:nvSpPr>
          <p:cNvPr id="6" name="Content Placeholder 5">
            <a:extLst>
              <a:ext uri="{FF2B5EF4-FFF2-40B4-BE49-F238E27FC236}">
                <a16:creationId xmlns:a16="http://schemas.microsoft.com/office/drawing/2014/main" id="{DC5AF531-CC9D-4462-910B-F7EE1C73B76A}"/>
              </a:ext>
            </a:extLst>
          </p:cNvPr>
          <p:cNvSpPr>
            <a:spLocks noGrp="1"/>
          </p:cNvSpPr>
          <p:nvPr>
            <p:ph idx="1"/>
          </p:nvPr>
        </p:nvSpPr>
        <p:spPr/>
        <p:txBody>
          <a:bodyPr>
            <a:normAutofit/>
          </a:bodyPr>
          <a:lstStyle/>
          <a:p>
            <a:r>
              <a:rPr lang="en-US" sz="2000" dirty="0"/>
              <a:t>Portal requires Name and unique address</a:t>
            </a:r>
          </a:p>
        </p:txBody>
      </p:sp>
      <p:pic>
        <p:nvPicPr>
          <p:cNvPr id="3" name="Picture 2">
            <a:extLst>
              <a:ext uri="{FF2B5EF4-FFF2-40B4-BE49-F238E27FC236}">
                <a16:creationId xmlns:a16="http://schemas.microsoft.com/office/drawing/2014/main" id="{186B8C40-A23E-4506-8C70-47E4C61E94F3}"/>
              </a:ext>
            </a:extLst>
          </p:cNvPr>
          <p:cNvPicPr>
            <a:picLocks noChangeAspect="1"/>
          </p:cNvPicPr>
          <p:nvPr/>
        </p:nvPicPr>
        <p:blipFill>
          <a:blip r:embed="rId2"/>
          <a:stretch>
            <a:fillRect/>
          </a:stretch>
        </p:blipFill>
        <p:spPr>
          <a:xfrm>
            <a:off x="533400" y="1981200"/>
            <a:ext cx="4498187" cy="2819400"/>
          </a:xfrm>
          <a:prstGeom prst="rect">
            <a:avLst/>
          </a:prstGeom>
          <a:ln>
            <a:solidFill>
              <a:schemeClr val="tx1"/>
            </a:solidFill>
          </a:ln>
        </p:spPr>
      </p:pic>
      <p:pic>
        <p:nvPicPr>
          <p:cNvPr id="5" name="Picture 4">
            <a:extLst>
              <a:ext uri="{FF2B5EF4-FFF2-40B4-BE49-F238E27FC236}">
                <a16:creationId xmlns:a16="http://schemas.microsoft.com/office/drawing/2014/main" id="{D8D0F5E3-3199-479D-8CEC-2C1F1AF03D06}"/>
              </a:ext>
            </a:extLst>
          </p:cNvPr>
          <p:cNvPicPr>
            <a:picLocks noChangeAspect="1"/>
          </p:cNvPicPr>
          <p:nvPr/>
        </p:nvPicPr>
        <p:blipFill>
          <a:blip r:embed="rId3"/>
          <a:stretch>
            <a:fillRect/>
          </a:stretch>
        </p:blipFill>
        <p:spPr>
          <a:xfrm>
            <a:off x="4953000" y="5105400"/>
            <a:ext cx="4115487" cy="1676400"/>
          </a:xfrm>
          <a:prstGeom prst="rect">
            <a:avLst/>
          </a:prstGeom>
          <a:ln>
            <a:solidFill>
              <a:schemeClr val="tx1"/>
            </a:solidFill>
          </a:ln>
        </p:spPr>
      </p:pic>
      <p:grpSp>
        <p:nvGrpSpPr>
          <p:cNvPr id="8" name="Group 7">
            <a:extLst>
              <a:ext uri="{FF2B5EF4-FFF2-40B4-BE49-F238E27FC236}">
                <a16:creationId xmlns:a16="http://schemas.microsoft.com/office/drawing/2014/main" id="{D2071293-6DA3-44C9-B8A9-65DDE95F28E6}"/>
              </a:ext>
            </a:extLst>
          </p:cNvPr>
          <p:cNvGrpSpPr/>
          <p:nvPr/>
        </p:nvGrpSpPr>
        <p:grpSpPr>
          <a:xfrm>
            <a:off x="3352800" y="2133600"/>
            <a:ext cx="5495969" cy="1981200"/>
            <a:chOff x="3352800" y="2133600"/>
            <a:chExt cx="5495969" cy="1981200"/>
          </a:xfrm>
        </p:grpSpPr>
        <p:pic>
          <p:nvPicPr>
            <p:cNvPr id="4" name="Picture 3">
              <a:extLst>
                <a:ext uri="{FF2B5EF4-FFF2-40B4-BE49-F238E27FC236}">
                  <a16:creationId xmlns:a16="http://schemas.microsoft.com/office/drawing/2014/main" id="{69681838-9DE7-40C0-8A8C-D973646AFFEC}"/>
                </a:ext>
              </a:extLst>
            </p:cNvPr>
            <p:cNvPicPr>
              <a:picLocks noChangeAspect="1"/>
            </p:cNvPicPr>
            <p:nvPr/>
          </p:nvPicPr>
          <p:blipFill>
            <a:blip r:embed="rId4"/>
            <a:stretch>
              <a:fillRect/>
            </a:stretch>
          </p:blipFill>
          <p:spPr>
            <a:xfrm>
              <a:off x="4038600" y="2133600"/>
              <a:ext cx="4810169" cy="1981200"/>
            </a:xfrm>
            <a:prstGeom prst="rect">
              <a:avLst/>
            </a:prstGeom>
            <a:ln w="38100">
              <a:solidFill>
                <a:schemeClr val="tx1"/>
              </a:solidFill>
            </a:ln>
          </p:spPr>
        </p:pic>
        <p:sp>
          <p:nvSpPr>
            <p:cNvPr id="7" name="Arrow: Right 6">
              <a:extLst>
                <a:ext uri="{FF2B5EF4-FFF2-40B4-BE49-F238E27FC236}">
                  <a16:creationId xmlns:a16="http://schemas.microsoft.com/office/drawing/2014/main" id="{46936C6B-1A36-4309-9A2E-F5DF6672C865}"/>
                </a:ext>
              </a:extLst>
            </p:cNvPr>
            <p:cNvSpPr/>
            <p:nvPr/>
          </p:nvSpPr>
          <p:spPr>
            <a:xfrm>
              <a:off x="3352800" y="3276600"/>
              <a:ext cx="762000" cy="3810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72289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PT_Wave15">
  <a:themeElements>
    <a:clrScheme name="Custom 4">
      <a:dk1>
        <a:sysClr val="windowText" lastClr="000000"/>
      </a:dk1>
      <a:lt1>
        <a:sysClr val="window" lastClr="FFFFFF"/>
      </a:lt1>
      <a:dk2>
        <a:srgbClr val="60001B"/>
      </a:dk2>
      <a:lt2>
        <a:srgbClr val="EEECE1"/>
      </a:lt2>
      <a:accent1>
        <a:srgbClr val="9F002D"/>
      </a:accent1>
      <a:accent2>
        <a:srgbClr val="FFBF05"/>
      </a:accent2>
      <a:accent3>
        <a:srgbClr val="198CFF"/>
      </a:accent3>
      <a:accent4>
        <a:srgbClr val="826000"/>
      </a:accent4>
      <a:accent5>
        <a:srgbClr val="339933"/>
      </a:accent5>
      <a:accent6>
        <a:srgbClr val="CC3300"/>
      </a:accent6>
      <a:hlink>
        <a:srgbClr val="9F002D"/>
      </a:hlink>
      <a:folHlink>
        <a:srgbClr val="9F002D"/>
      </a:folHlink>
    </a:clrScheme>
    <a:fontScheme name="TPG Font Theme">
      <a:majorFont>
        <a:latin typeface="Arial Black"/>
        <a:ea typeface=""/>
        <a:cs typeface=""/>
      </a:majorFont>
      <a:minorFont>
        <a:latin typeface="Arial"/>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3F7775CCE86F349BB7C51FB3CE6B150" ma:contentTypeVersion="0" ma:contentTypeDescription="Create a new document." ma:contentTypeScope="" ma:versionID="bb563817a2861b6b5994bd26a2ba9e40">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p:properties>
</file>

<file path=customXml/item3.xml><?xml version="1.0" encoding="utf-8"?>
<outs:outSpaceData xmlns:outs="http://schemas.microsoft.com/office/2009/outspace/metadata">
  <outs:relatedDates>
    <outs:relatedDate>
      <outs:type>3</outs:type>
      <outs:displayName>Last Modified</outs:displayName>
      <outs:dateTime>2009-06-02T14:56:26Z</outs:dateTime>
      <outs:isPinned>true</outs:isPinned>
    </outs:relatedDate>
    <outs:relatedDate>
      <outs:type>2</outs:type>
      <outs:displayName>Created</outs:displayName>
      <outs:dateTime>2009-09-04T10:04:24Z</outs:dateTime>
      <outs:isPinned>true</outs:isPinned>
    </outs:relatedDate>
    <outs:relatedDate>
      <outs:type>4</outs:type>
      <outs:displayName>Last Printed</outs:displayName>
      <outs:dateTime/>
      <outs:isPinned>true</outs:isPinned>
    </outs:relatedDate>
  </outs:relatedDates>
  <outs:relatedDocuments/>
  <outs:relatedPeople>
    <outs:relatedPeopleItem>
      <outs:category>Author</outs:category>
      <outs:people>
        <outs:relatedPerson>
          <outs:displayName>Andrew Connell</outs:displayName>
          <outs:accountName/>
        </outs:relatedPerson>
      </outs:people>
      <outs:source>0</outs:source>
      <outs:isPinned>true</outs:isPinned>
    </outs:relatedPeopleItem>
    <outs:relatedPeopleItem>
      <outs:category>Last modified by</outs:category>
      <outs:people/>
      <outs:source>0</outs:source>
      <outs:isPinned>true</outs:isPinned>
    </outs:relatedPeopleItem>
    <outs:relatedPeopleItem>
      <outs:category>Manager</outs:category>
      <outs:people/>
      <outs:source>0</outs:source>
      <outs:isPinned>false</outs:isPinned>
    </outs:relatedPeopleItem>
  </outs:relatedPeople>
  <propertyMetadataList xmlns="http://schemas.microsoft.com/office/2009/outspace/metadata">
    <propertyMetadata>
      <type>0</type>
      <propertyId>2228224</propertyId>
      <propertyName/>
      <isPinned>true</isPinned>
    </propertyMetadata>
    <propertyMetadata>
      <type>0</type>
      <propertyId>1114115</propertyId>
      <propertyName/>
      <isPinned>true</isPinned>
    </propertyMetadata>
    <propertyMetadata>
      <type>0</type>
      <propertyId>1114117</propertyId>
      <propertyName/>
      <isPinned>true</isPinned>
    </propertyMetadata>
    <propertyMetadata>
      <type>0</type>
      <propertyId>589825</propertyId>
      <propertyName/>
      <isPinned>false</isPinned>
    </propertyMetadata>
    <propertyMetadata>
      <type>0</type>
      <propertyId>1114116</propertyId>
      <propertyName/>
      <isPinned>false</isPinned>
    </propertyMetadata>
    <propertyMetadata>
      <type>0</type>
      <propertyId>14</propertyId>
      <propertyName/>
      <isPinned>true</isPinned>
    </propertyMetadata>
    <propertyMetadata>
      <type>0</type>
      <propertyId>8</propertyId>
      <propertyName/>
      <isPinned>true</isPinned>
    </propertyMetadata>
    <propertyMetadata>
      <type>0</type>
      <propertyId>6</propertyId>
      <propertyName/>
      <isPinned>false</isPinned>
    </propertyMetadata>
    <propertyMetadata>
      <type>0</type>
      <propertyId>1114118</propertyId>
      <propertyName/>
      <isPinned>false</isPinned>
    </propertyMetadata>
    <propertyMetadata>
      <type>0</type>
      <propertyId>1179649</propertyId>
      <propertyName/>
      <isPinned>false</isPinned>
    </propertyMetadata>
    <propertyMetadata>
      <type>0</type>
      <propertyId>655365</propertyId>
      <propertyName/>
      <isPinned>false</isPinned>
    </propertyMetadata>
    <propertyMetadata>
      <type>0</type>
      <propertyId>1</propertyId>
      <propertyName/>
      <isPinned>false</isPinned>
    </propertyMetadata>
    <propertyMetadata>
      <type>0</type>
      <propertyId>0</propertyId>
      <propertyName/>
      <isPinned>true</isPinned>
    </propertyMetadata>
    <propertyMetadata>
      <type>0</type>
      <propertyId>13</propertyId>
      <propertyName/>
      <isPinned>false</isPinned>
    </propertyMetadata>
    <propertyMetadata>
      <type>0</type>
      <propertyId>1179653</propertyId>
      <propertyName/>
      <isPinned>false</isPinned>
    </propertyMetadata>
    <propertyMetadata>
      <type>0</type>
      <propertyId>22</propertyId>
      <propertyName/>
      <isPinned>false</isPinned>
    </propertyMetadata>
  </propertyMetadataList>
  <outs:corruptMetadataWasLost/>
</outs:outSpaceDat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3F8C001-70B3-4AE4-BEC2-202AE4E30C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A5547237-B119-45CA-BEFC-A2DA2BDB03E7}">
  <ds:schemaRefs>
    <ds:schemaRef ds:uri="http://schemas.microsoft.com/office/2006/documentManagement/types"/>
    <ds:schemaRef ds:uri="http://schemas.microsoft.com/office/infopath/2007/PartnerControls"/>
    <ds:schemaRef ds:uri="http://www.w3.org/XML/1998/namespace"/>
    <ds:schemaRef ds:uri="http://schemas.openxmlformats.org/package/2006/metadata/core-properties"/>
    <ds:schemaRef ds:uri="http://purl.org/dc/elements/1.1/"/>
    <ds:schemaRef ds:uri="http://schemas.microsoft.com/office/2006/metadata/properties"/>
    <ds:schemaRef ds:uri="http://purl.org/dc/dcmitype/"/>
    <ds:schemaRef ds:uri="http://purl.org/dc/terms/"/>
  </ds:schemaRefs>
</ds:datastoreItem>
</file>

<file path=customXml/itemProps3.xml><?xml version="1.0" encoding="utf-8"?>
<ds:datastoreItem xmlns:ds="http://schemas.openxmlformats.org/officeDocument/2006/customXml" ds:itemID="{8865FC99-B6BD-4E98-8312-F4F432C217EA}">
  <ds:schemaRefs>
    <ds:schemaRef ds:uri="http://schemas.microsoft.com/office/2009/outspace/metadata"/>
  </ds:schemaRefs>
</ds:datastoreItem>
</file>

<file path=customXml/itemProps4.xml><?xml version="1.0" encoding="utf-8"?>
<ds:datastoreItem xmlns:ds="http://schemas.openxmlformats.org/officeDocument/2006/customXml" ds:itemID="{6034B84F-8F8E-48B7-9EFF-C7DE1A66BD7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CPT_Wave15</Template>
  <TotalTime>14509</TotalTime>
  <Words>1117</Words>
  <Application>Microsoft Office PowerPoint</Application>
  <PresentationFormat>On-screen Show (4:3)</PresentationFormat>
  <Paragraphs>225</Paragraphs>
  <Slides>59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59</vt:i4>
      </vt:variant>
    </vt:vector>
  </HeadingPairs>
  <TitlesOfParts>
    <vt:vector size="65" baseType="lpstr">
      <vt:lpstr>Arial</vt:lpstr>
      <vt:lpstr>Arial Black</vt:lpstr>
      <vt:lpstr>Calibri</vt:lpstr>
      <vt:lpstr>Lucida Console</vt:lpstr>
      <vt:lpstr>Wingdings</vt:lpstr>
      <vt:lpstr>CPT_Wave15</vt:lpstr>
      <vt:lpstr>Designing and Developing PowerApps Portals</vt:lpstr>
      <vt:lpstr>Agenda</vt:lpstr>
      <vt:lpstr>PowerApps Portals</vt:lpstr>
      <vt:lpstr>PowerApps Portal Architecture</vt:lpstr>
      <vt:lpstr>This Isn't Your Fathers PowerApps Admin Center</vt:lpstr>
      <vt:lpstr>Creating a New Environment</vt:lpstr>
      <vt:lpstr>Configuring Environment Features</vt:lpstr>
      <vt:lpstr>Creating a New PowerApps Portal</vt:lpstr>
      <vt:lpstr>Providing Portal Provisioning Data</vt:lpstr>
      <vt:lpstr>Portal Apps</vt:lpstr>
      <vt:lpstr>Launching the Portal</vt:lpstr>
      <vt:lpstr>Solutions Installed to Support Portals</vt:lpstr>
      <vt:lpstr>PowerApps Portal Entities</vt:lpstr>
      <vt:lpstr>Portal Templates</vt:lpstr>
      <vt:lpstr>Portal Template Features</vt:lpstr>
      <vt:lpstr>Agenda</vt:lpstr>
      <vt:lpstr>Portal Editor</vt:lpstr>
      <vt:lpstr>Page Hierarchy</vt:lpstr>
      <vt:lpstr>Adding and Navigating Pages</vt:lpstr>
      <vt:lpstr>Adding Page Content using Components</vt:lpstr>
      <vt:lpstr>Themes</vt:lpstr>
      <vt:lpstr>Seeing Your Changes in the Portal</vt:lpstr>
      <vt:lpstr>Agenda</vt:lpstr>
      <vt:lpstr>Portal Management App</vt:lpstr>
      <vt:lpstr>Portal Management App Entities</vt:lpstr>
      <vt:lpstr>Agenda</vt:lpstr>
      <vt:lpstr>Navigating to the Portal admin center</vt:lpstr>
      <vt:lpstr>Converting from Trial to Production</vt:lpstr>
      <vt:lpstr>Portal Development Status</vt:lpstr>
      <vt:lpstr>Portal Actions</vt:lpstr>
      <vt:lpstr>Integrating External Authentication Providers</vt:lpstr>
      <vt:lpstr>Demo Portal at www.TedPattison.net </vt:lpstr>
      <vt:lpstr>Agenda</vt:lpstr>
      <vt:lpstr>Liquid Template Language</vt:lpstr>
      <vt:lpstr>Liquid 101 – Objects and Tags</vt:lpstr>
      <vt:lpstr>Liquid Objects</vt:lpstr>
      <vt:lpstr>Liquid 101 - Filters</vt:lpstr>
      <vt:lpstr>Liquid 101 – where filter</vt:lpstr>
      <vt:lpstr>Creating a Solution with Custom Entities</vt:lpstr>
      <vt:lpstr>The Course Entity</vt:lpstr>
      <vt:lpstr>The Class Entity</vt:lpstr>
      <vt:lpstr>XrmToolbox</vt:lpstr>
      <vt:lpstr>Using Liquid to Access Entity Data</vt:lpstr>
      <vt:lpstr>Summary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and Developing PowerApps Portals</dc:title>
  <dc:creator>Ted Pattison</dc:creator>
  <cp:lastModifiedBy>Ted Pattison</cp:lastModifiedBy>
  <cp:revision>564</cp:revision>
  <dcterms:created xsi:type="dcterms:W3CDTF">2012-04-13T19:17:02Z</dcterms:created>
  <dcterms:modified xsi:type="dcterms:W3CDTF">2019-12-13T22:47:28Z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ublisher">
    <vt:lpwstr>Critical Path Training, LLC</vt:lpwstr>
  </property>
  <property fmtid="{D5CDD505-2E9C-101B-9397-08002B2CF9AE}" pid="3" name="ContentTypeId">
    <vt:lpwstr>0x01010043F7775CCE86F349BB7C51FB3CE6B150</vt:lpwstr>
  </property>
</Properties>
</file>